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9" r:id="rId4"/>
    <p:sldId id="260" r:id="rId5"/>
    <p:sldId id="258" r:id="rId6"/>
    <p:sldId id="263" r:id="rId7"/>
    <p:sldId id="261" r:id="rId8"/>
    <p:sldId id="262"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02576-B678-734A-BC6D-CEB703C6D723}" type="datetimeFigureOut">
              <a:rPr lang="en-US" smtClean="0"/>
              <a:t>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6D7EE9-87F6-3348-B0A9-BCC21FDC59C4}" type="slidenum">
              <a:rPr lang="en-US" smtClean="0"/>
              <a:t>‹#›</a:t>
            </a:fld>
            <a:endParaRPr lang="en-US"/>
          </a:p>
        </p:txBody>
      </p:sp>
    </p:spTree>
    <p:extLst>
      <p:ext uri="{BB962C8B-B14F-4D97-AF65-F5344CB8AC3E}">
        <p14:creationId xmlns:p14="http://schemas.microsoft.com/office/powerpoint/2010/main" val="2528301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9" Type="http://schemas.openxmlformats.org/officeDocument/2006/relationships/hyperlink" Target="https://en.wikipedia.org/wiki/Magnesia_on_the_Maeander" TargetMode="External"/><Relationship Id="rId20" Type="http://schemas.openxmlformats.org/officeDocument/2006/relationships/hyperlink" Target="https://en.wikipedia.org/wiki/Sabbath_in_Christianity%23cite_note-Bauckham3-33" TargetMode="External"/><Relationship Id="rId21" Type="http://schemas.openxmlformats.org/officeDocument/2006/relationships/hyperlink" Target="https://en.wikipedia.org/wiki/Thomas_Aquinas" TargetMode="External"/><Relationship Id="rId22" Type="http://schemas.openxmlformats.org/officeDocument/2006/relationships/hyperlink" Target="https://en.wikipedia.org/wiki/Ten_Commandments" TargetMode="External"/><Relationship Id="rId10" Type="http://schemas.openxmlformats.org/officeDocument/2006/relationships/hyperlink" Target="https://en.wikipedia.org/wiki/Sabbath_in_Christianity%23cite_note-26" TargetMode="External"/><Relationship Id="rId11" Type="http://schemas.openxmlformats.org/officeDocument/2006/relationships/hyperlink" Target="https://en.wikipedia.org/wiki/Sabbath_in_Christianity%23cite_note-27" TargetMode="External"/><Relationship Id="rId12" Type="http://schemas.openxmlformats.org/officeDocument/2006/relationships/hyperlink" Target="https://en.wikipedia.org/wiki/Sabbath_in_Christianity%23cite_note-28" TargetMode="External"/><Relationship Id="rId13" Type="http://schemas.openxmlformats.org/officeDocument/2006/relationships/hyperlink" Target="https://en.wikipedia.org/wiki/Sabbath_in_Christianity%23cite_note-29" TargetMode="External"/><Relationship Id="rId14" Type="http://schemas.openxmlformats.org/officeDocument/2006/relationships/hyperlink" Target="https://en.wikipedia.org/wiki/Sabbath_in_Christianity%23cite_note-30" TargetMode="External"/><Relationship Id="rId15" Type="http://schemas.openxmlformats.org/officeDocument/2006/relationships/hyperlink" Target="https://en.wikipedia.org/wiki/Sabbath_in_Christianity%23cite_note-Laodicea29-31" TargetMode="External"/><Relationship Id="rId16" Type="http://schemas.openxmlformats.org/officeDocument/2006/relationships/hyperlink" Target="https://en.wikipedia.org/wiki/Constantine_the_Great" TargetMode="External"/><Relationship Id="rId17" Type="http://schemas.openxmlformats.org/officeDocument/2006/relationships/hyperlink" Target="https://en.wikipedia.org/wiki/Sabbath_in_Christianity%23cite_note-32" TargetMode="External"/><Relationship Id="rId18" Type="http://schemas.openxmlformats.org/officeDocument/2006/relationships/hyperlink" Target="https://en.wikipedia.org/wiki/Augustine_of_Hippo" TargetMode="External"/><Relationship Id="rId19" Type="http://schemas.openxmlformats.org/officeDocument/2006/relationships/hyperlink" Target="https://en.wikipedia.org/wiki/Middle_Ages" TargetMode="External"/><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s://en.wikipedia.org/wiki/Irenaeus" TargetMode="External"/><Relationship Id="rId4" Type="http://schemas.openxmlformats.org/officeDocument/2006/relationships/hyperlink" Target="https://en.wikipedia.org/wiki/Sabbath_in_Christianity%23cite_note-23" TargetMode="External"/><Relationship Id="rId5" Type="http://schemas.openxmlformats.org/officeDocument/2006/relationships/hyperlink" Target="https://en.wikipedia.org/wiki/Tertullian" TargetMode="External"/><Relationship Id="rId6" Type="http://schemas.openxmlformats.org/officeDocument/2006/relationships/hyperlink" Target="https://en.wikipedia.org/wiki/Sabbath_in_Christianity%23cite_note-24" TargetMode="External"/><Relationship Id="rId7" Type="http://schemas.openxmlformats.org/officeDocument/2006/relationships/hyperlink" Target="https://en.wikipedia.org/wiki/Sabbath_in_Christianity%23cite_note-Bauckham-25" TargetMode="External"/><Relationship Id="rId8" Type="http://schemas.openxmlformats.org/officeDocument/2006/relationships/hyperlink" Target="https://en.wikipedia.org/wiki/Ignatius_of_Antioch" TargetMode="External"/></Relationships>
</file>

<file path=ppt/notesSlides/_rels/notesSlide3.xml.rels><?xml version="1.0" encoding="UTF-8" standalone="yes"?>
<Relationships xmlns="http://schemas.openxmlformats.org/package/2006/relationships"><Relationship Id="rId20" Type="http://schemas.openxmlformats.org/officeDocument/2006/relationships/hyperlink" Target="http://www.reformed.org/documents/wlc_w_proofs/WLC_fn_091-150.html%23fn629" TargetMode="External"/><Relationship Id="rId21" Type="http://schemas.openxmlformats.org/officeDocument/2006/relationships/hyperlink" Target="http://www.reformed.org/documents/wlc_w_proofs/WLC_fn_091-150.html%23fn630" TargetMode="External"/><Relationship Id="rId22" Type="http://schemas.openxmlformats.org/officeDocument/2006/relationships/hyperlink" Target="http://www.reformed.org/documents/wlc_w_proofs/WLC_fn_091-150.html%23fn631" TargetMode="External"/><Relationship Id="rId23" Type="http://schemas.openxmlformats.org/officeDocument/2006/relationships/hyperlink" Target="http://www.reformed.org/documents/wlc_w_proofs/WLC_fn_091-150.html%23fn632" TargetMode="External"/><Relationship Id="rId24" Type="http://schemas.openxmlformats.org/officeDocument/2006/relationships/hyperlink" Target="http://www.reformed.org/documents/wlc_w_proofs/WLC_fn_091-150.html%23fn633" TargetMode="External"/><Relationship Id="rId25" Type="http://schemas.openxmlformats.org/officeDocument/2006/relationships/hyperlink" Target="http://www.reformed.org/documents/wlc_w_proofs/WLC_fn_091-150.html%23fn634" TargetMode="External"/><Relationship Id="rId26" Type="http://schemas.openxmlformats.org/officeDocument/2006/relationships/hyperlink" Target="http://www.reformed.org/documents/wlc_w_proofs/WLC_fn_091-150.html%23fn635" TargetMode="External"/><Relationship Id="rId27" Type="http://schemas.openxmlformats.org/officeDocument/2006/relationships/hyperlink" Target="http://www.reformed.org/documents/wlc_w_proofs/WLC_fn_091-150.html%23fn636" TargetMode="External"/><Relationship Id="rId28" Type="http://schemas.openxmlformats.org/officeDocument/2006/relationships/hyperlink" Target="http://www.reformed.org/documents/wlc_w_proofs/WLC_fn_091-150.html%23fn637" TargetMode="External"/><Relationship Id="rId29" Type="http://schemas.openxmlformats.org/officeDocument/2006/relationships/hyperlink" Target="http://www.reformed.org/documents/wlc_w_proofs/WLC_fn_091-150.html%23fn638" TargetMode="External"/><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heidelberg-catechism.com/en/lords-days/38.html%23fn-103-1" TargetMode="External"/><Relationship Id="rId4" Type="http://schemas.openxmlformats.org/officeDocument/2006/relationships/hyperlink" Target="http://www.heidelberg-catechism.com/en/lords-days/38.html%23fn-103-2" TargetMode="External"/><Relationship Id="rId5" Type="http://schemas.openxmlformats.org/officeDocument/2006/relationships/hyperlink" Target="http://www.heidelberg-catechism.com/en/lords-days/38.html%23fn-103-3" TargetMode="External"/><Relationship Id="rId30" Type="http://schemas.openxmlformats.org/officeDocument/2006/relationships/hyperlink" Target="http://www.reformed.org/documents/wlc_w_proofs/WLC_fn_091-150.html%23fn639" TargetMode="External"/><Relationship Id="rId31" Type="http://schemas.openxmlformats.org/officeDocument/2006/relationships/hyperlink" Target="http://www.reformed.org/documents/wlc_w_proofs/WLC_fn_091-150.html%23fn640" TargetMode="External"/><Relationship Id="rId32" Type="http://schemas.openxmlformats.org/officeDocument/2006/relationships/hyperlink" Target="http://www.reformed.org/documents/wlc_w_proofs/WLC_fn_091-150.html%23fn641" TargetMode="External"/><Relationship Id="rId9" Type="http://schemas.openxmlformats.org/officeDocument/2006/relationships/hyperlink" Target="http://www.heidelberg-catechism.com/en/lords-days/38.html%23fn-103-7" TargetMode="External"/><Relationship Id="rId6" Type="http://schemas.openxmlformats.org/officeDocument/2006/relationships/hyperlink" Target="http://www.heidelberg-catechism.com/en/lords-days/38.html%23fn-103-4" TargetMode="External"/><Relationship Id="rId7" Type="http://schemas.openxmlformats.org/officeDocument/2006/relationships/hyperlink" Target="http://www.heidelberg-catechism.com/en/lords-days/38.html%23fn-103-5" TargetMode="External"/><Relationship Id="rId8" Type="http://schemas.openxmlformats.org/officeDocument/2006/relationships/hyperlink" Target="http://www.heidelberg-catechism.com/en/lords-days/38.html%23fn-103-6" TargetMode="External"/><Relationship Id="rId33" Type="http://schemas.openxmlformats.org/officeDocument/2006/relationships/hyperlink" Target="http://www.reformed.org/documents/wlc_w_proofs/WLC_fn_091-150.html%23fn642" TargetMode="External"/><Relationship Id="rId34" Type="http://schemas.openxmlformats.org/officeDocument/2006/relationships/hyperlink" Target="http://www.reformed.org/documents/wlc_w_proofs/WLC_fn_091-150.html%23fn643" TargetMode="External"/><Relationship Id="rId35" Type="http://schemas.openxmlformats.org/officeDocument/2006/relationships/hyperlink" Target="http://www.reformed.org/documents/wlc_w_proofs/WLC_fn_091-150.html%23fn644" TargetMode="External"/><Relationship Id="rId10" Type="http://schemas.openxmlformats.org/officeDocument/2006/relationships/hyperlink" Target="http://www.reformed.org/documents/wcf_with_proofs/XXI_fn.html%23fn37" TargetMode="External"/><Relationship Id="rId11" Type="http://schemas.openxmlformats.org/officeDocument/2006/relationships/hyperlink" Target="http://www.reformed.org/documents/wlc_w_proofs/WLC_fn_091-150.html%23fn620" TargetMode="External"/><Relationship Id="rId12" Type="http://schemas.openxmlformats.org/officeDocument/2006/relationships/hyperlink" Target="http://www.reformed.org/documents/wlc_w_proofs/WLC_fn_091-150.html%23fn621" TargetMode="External"/><Relationship Id="rId13" Type="http://schemas.openxmlformats.org/officeDocument/2006/relationships/hyperlink" Target="http://www.reformed.org/documents/wlc_w_proofs/WLC_fn_091-150.html%23fn622" TargetMode="External"/><Relationship Id="rId14" Type="http://schemas.openxmlformats.org/officeDocument/2006/relationships/hyperlink" Target="http://www.reformed.org/documents/wlc_w_proofs/WLC_fn_091-150.html%23fn623" TargetMode="External"/><Relationship Id="rId15" Type="http://schemas.openxmlformats.org/officeDocument/2006/relationships/hyperlink" Target="http://www.reformed.org/documents/wlc_w_proofs/WLC_fn_091-150.html%23fn624" TargetMode="External"/><Relationship Id="rId16" Type="http://schemas.openxmlformats.org/officeDocument/2006/relationships/hyperlink" Target="http://www.reformed.org/documents/wlc_w_proofs/WLC_fn_091-150.html%23fn625" TargetMode="External"/><Relationship Id="rId17" Type="http://schemas.openxmlformats.org/officeDocument/2006/relationships/hyperlink" Target="http://www.reformed.org/documents/wlc_w_proofs/WLC_fn_091-150.html%23fn626" TargetMode="External"/><Relationship Id="rId18" Type="http://schemas.openxmlformats.org/officeDocument/2006/relationships/hyperlink" Target="http://www.reformed.org/documents/wlc_w_proofs/WLC_fn_091-150.html%23fn627" TargetMode="External"/><Relationship Id="rId19" Type="http://schemas.openxmlformats.org/officeDocument/2006/relationships/hyperlink" Target="http://www.reformed.org/documents/wlc_w_proofs/WLC_fn_091-150.html%23fn628"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God blessed the seventh day, and sanctified it: because that in it he had rested from all his work which God created and made.</a:t>
            </a:r>
            <a:endParaRPr lang="en-US" baseline="30000" dirty="0" smtClean="0"/>
          </a:p>
          <a:p>
            <a:endParaRPr lang="en-US" baseline="30000" dirty="0" smtClean="0"/>
          </a:p>
          <a:p>
            <a:r>
              <a:rPr lang="en-US" baseline="30000" dirty="0" smtClean="0"/>
              <a:t>22 </a:t>
            </a:r>
            <a:r>
              <a:rPr lang="en-US" dirty="0" smtClean="0"/>
              <a:t>On the sixth day they gathered twice as much food, two </a:t>
            </a:r>
            <a:r>
              <a:rPr lang="en-US" dirty="0" err="1" smtClean="0"/>
              <a:t>omers</a:t>
            </a:r>
            <a:r>
              <a:rPr lang="en-US" dirty="0" smtClean="0"/>
              <a:t> apiece. When all the leaders of the congregation came and told Moses, </a:t>
            </a:r>
            <a:r>
              <a:rPr lang="en-US" baseline="30000" dirty="0" smtClean="0"/>
              <a:t>23 </a:t>
            </a:r>
            <a:r>
              <a:rPr lang="en-US" dirty="0" smtClean="0"/>
              <a:t>he said to them, “This is what the </a:t>
            </a:r>
            <a:r>
              <a:rPr lang="en-US" cap="small" dirty="0" smtClean="0">
                <a:effectLst/>
              </a:rPr>
              <a:t>Lord</a:t>
            </a:r>
            <a:r>
              <a:rPr lang="en-US" dirty="0" smtClean="0"/>
              <a:t> has commanded: ‘Tomorrow is a day of solemn rest, a holy </a:t>
            </a:r>
            <a:r>
              <a:rPr lang="en-US" dirty="0" err="1" smtClean="0"/>
              <a:t>sabbath</a:t>
            </a:r>
            <a:r>
              <a:rPr lang="en-US" dirty="0" smtClean="0"/>
              <a:t> to the </a:t>
            </a:r>
            <a:r>
              <a:rPr lang="en-US" cap="small" dirty="0" smtClean="0">
                <a:effectLst/>
              </a:rPr>
              <a:t>Lord</a:t>
            </a:r>
            <a:r>
              <a:rPr lang="en-US" dirty="0" smtClean="0"/>
              <a:t>; bake what you want to bake and boil what you want to boil, and all that is left over put aside to be kept until morning.’” </a:t>
            </a:r>
            <a:r>
              <a:rPr lang="en-US" baseline="30000" dirty="0" smtClean="0"/>
              <a:t>24 </a:t>
            </a:r>
            <a:r>
              <a:rPr lang="en-US" dirty="0" smtClean="0"/>
              <a:t>So they put it aside until morning, as Moses commanded them; and it did not become foul, and there were no worms in it. </a:t>
            </a:r>
            <a:r>
              <a:rPr lang="en-US" baseline="30000" dirty="0" smtClean="0"/>
              <a:t>25 </a:t>
            </a:r>
            <a:r>
              <a:rPr lang="en-US" dirty="0" smtClean="0"/>
              <a:t>Moses said, “Eat it today, for today is a </a:t>
            </a:r>
            <a:r>
              <a:rPr lang="en-US" dirty="0" err="1" smtClean="0"/>
              <a:t>sabbath</a:t>
            </a:r>
            <a:r>
              <a:rPr lang="en-US" dirty="0" smtClean="0"/>
              <a:t> to the </a:t>
            </a:r>
            <a:r>
              <a:rPr lang="en-US" cap="small" dirty="0" smtClean="0">
                <a:effectLst/>
              </a:rPr>
              <a:t>Lord</a:t>
            </a:r>
            <a:r>
              <a:rPr lang="en-US" dirty="0" smtClean="0"/>
              <a:t>; today you will not find it in the field. </a:t>
            </a:r>
            <a:r>
              <a:rPr lang="en-US" baseline="30000" dirty="0" smtClean="0"/>
              <a:t>26 </a:t>
            </a:r>
            <a:r>
              <a:rPr lang="en-US" dirty="0" smtClean="0"/>
              <a:t>Six days you shall gather it; but on the seventh day, which is a </a:t>
            </a:r>
            <a:r>
              <a:rPr lang="en-US" dirty="0" err="1" smtClean="0"/>
              <a:t>sabbath</a:t>
            </a:r>
            <a:r>
              <a:rPr lang="en-US" dirty="0" smtClean="0"/>
              <a:t>, there will be none.”</a:t>
            </a:r>
          </a:p>
          <a:p>
            <a:r>
              <a:rPr lang="en-US" baseline="30000" dirty="0" smtClean="0"/>
              <a:t>27 </a:t>
            </a:r>
            <a:r>
              <a:rPr lang="en-US" dirty="0" smtClean="0"/>
              <a:t>On the seventh day some of the people went out to gather, and they found none. </a:t>
            </a:r>
            <a:r>
              <a:rPr lang="en-US" baseline="30000" dirty="0" smtClean="0"/>
              <a:t>28 </a:t>
            </a:r>
            <a:r>
              <a:rPr lang="en-US" dirty="0" smtClean="0"/>
              <a:t>The </a:t>
            </a:r>
            <a:r>
              <a:rPr lang="en-US" cap="small" dirty="0" smtClean="0">
                <a:effectLst/>
              </a:rPr>
              <a:t>Lord</a:t>
            </a:r>
            <a:r>
              <a:rPr lang="en-US" dirty="0" smtClean="0"/>
              <a:t> said to Moses, “How long will you refuse to keep my commandments and instructions? </a:t>
            </a:r>
            <a:r>
              <a:rPr lang="en-US" baseline="30000" dirty="0" smtClean="0"/>
              <a:t>29 </a:t>
            </a:r>
            <a:r>
              <a:rPr lang="en-US" dirty="0" smtClean="0"/>
              <a:t>See! The </a:t>
            </a:r>
            <a:r>
              <a:rPr lang="en-US" cap="small" dirty="0" smtClean="0">
                <a:effectLst/>
              </a:rPr>
              <a:t>Lord</a:t>
            </a:r>
            <a:r>
              <a:rPr lang="en-US" dirty="0" smtClean="0"/>
              <a:t> has given you the </a:t>
            </a:r>
            <a:r>
              <a:rPr lang="en-US" dirty="0" err="1" smtClean="0"/>
              <a:t>sabbath</a:t>
            </a:r>
            <a:r>
              <a:rPr lang="en-US" dirty="0" smtClean="0"/>
              <a:t>, therefore on the sixth day he gives you food for two days; each of you stay where you are; do not leave your place on the seventh day.” </a:t>
            </a:r>
            <a:r>
              <a:rPr lang="en-US" baseline="30000" dirty="0" smtClean="0"/>
              <a:t>30 </a:t>
            </a:r>
            <a:r>
              <a:rPr lang="en-US" dirty="0" smtClean="0"/>
              <a:t>So the people rested on the seventh day.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300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30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30000" dirty="0" smtClean="0"/>
              <a:t>8 </a:t>
            </a:r>
            <a:r>
              <a:rPr lang="en-US" dirty="0" smtClean="0"/>
              <a:t>Remember the </a:t>
            </a:r>
            <a:r>
              <a:rPr lang="en-US" dirty="0" err="1" smtClean="0"/>
              <a:t>sabbath</a:t>
            </a:r>
            <a:r>
              <a:rPr lang="en-US" dirty="0" smtClean="0"/>
              <a:t> day, and keep it holy. </a:t>
            </a:r>
            <a:r>
              <a:rPr lang="en-US" baseline="30000" dirty="0" smtClean="0"/>
              <a:t>9 </a:t>
            </a:r>
            <a:r>
              <a:rPr lang="en-US" dirty="0" smtClean="0"/>
              <a:t>Six days you shall labor and do all your work. </a:t>
            </a:r>
            <a:r>
              <a:rPr lang="en-US" baseline="30000" dirty="0" smtClean="0"/>
              <a:t>10 </a:t>
            </a:r>
            <a:r>
              <a:rPr lang="en-US" dirty="0" smtClean="0"/>
              <a:t>But the seventh day is a </a:t>
            </a:r>
            <a:r>
              <a:rPr lang="en-US" dirty="0" err="1" smtClean="0"/>
              <a:t>sabbath</a:t>
            </a:r>
            <a:r>
              <a:rPr lang="en-US" dirty="0" smtClean="0"/>
              <a:t> to the </a:t>
            </a:r>
            <a:r>
              <a:rPr lang="en-US" cap="small" dirty="0" smtClean="0">
                <a:effectLst/>
              </a:rPr>
              <a:t>Lord</a:t>
            </a:r>
            <a:r>
              <a:rPr lang="en-US" dirty="0" smtClean="0"/>
              <a:t> your God; you shall not do any work—you, your son or your daughter, your male or female slave, your livestock, or the alien resident in your towns. </a:t>
            </a:r>
            <a:r>
              <a:rPr lang="en-US" baseline="30000" dirty="0" smtClean="0"/>
              <a:t>11 </a:t>
            </a:r>
            <a:r>
              <a:rPr lang="en-US" dirty="0" smtClean="0"/>
              <a:t>For in six days the </a:t>
            </a:r>
            <a:r>
              <a:rPr lang="en-US" cap="small" dirty="0" smtClean="0">
                <a:effectLst/>
              </a:rPr>
              <a:t>Lord</a:t>
            </a:r>
            <a:r>
              <a:rPr lang="en-US" dirty="0" smtClean="0"/>
              <a:t> made heaven and earth, the sea, and all that is in them, but rested the seventh day; therefore the </a:t>
            </a:r>
            <a:r>
              <a:rPr lang="en-US" cap="small" dirty="0" smtClean="0">
                <a:effectLst/>
              </a:rPr>
              <a:t>Lord</a:t>
            </a:r>
            <a:r>
              <a:rPr lang="en-US" dirty="0" smtClean="0"/>
              <a:t> blessed the </a:t>
            </a:r>
            <a:r>
              <a:rPr lang="en-US" dirty="0" err="1" smtClean="0"/>
              <a:t>sabbath</a:t>
            </a:r>
            <a:r>
              <a:rPr lang="en-US" dirty="0" smtClean="0"/>
              <a:t> day and consecrated it.</a:t>
            </a:r>
          </a:p>
          <a:p>
            <a:endParaRPr lang="en-US" dirty="0" smtClean="0"/>
          </a:p>
          <a:p>
            <a:r>
              <a:rPr lang="en-US" baseline="30000" dirty="0" smtClean="0"/>
              <a:t>7 </a:t>
            </a:r>
            <a:r>
              <a:rPr lang="en-US" dirty="0" smtClean="0"/>
              <a:t>On the first day of the week, when we met to break bread, Paul was holding a discussion with them; since he intended to leave the next day, he continued speaking until midnight.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A6D7EE9-87F6-3348-B0A9-BCC21FDC59C4}" type="slidenum">
              <a:rPr lang="en-US" smtClean="0"/>
              <a:t>5</a:t>
            </a:fld>
            <a:endParaRPr lang="en-US"/>
          </a:p>
        </p:txBody>
      </p:sp>
    </p:spTree>
    <p:extLst>
      <p:ext uri="{BB962C8B-B14F-4D97-AF65-F5344CB8AC3E}">
        <p14:creationId xmlns:p14="http://schemas.microsoft.com/office/powerpoint/2010/main" val="2400725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common theme in criticism of Hebrew Sabbath rest was idleness, found not to be in the Christian spirit of rest. </a:t>
            </a:r>
            <a:r>
              <a:rPr lang="en-US" dirty="0" smtClean="0">
                <a:hlinkClick r:id="rId3" tooltip="Irenaeus"/>
              </a:rPr>
              <a:t>Irenaeus</a:t>
            </a:r>
            <a:r>
              <a:rPr lang="en-US" dirty="0" smtClean="0"/>
              <a:t> (late 2nd c.), also citing continuous Sabbath observance, wrote that the Christian "will not be commanded to leave idle one day of rest, who is constantly keeping </a:t>
            </a:r>
            <a:r>
              <a:rPr lang="en-US" dirty="0" err="1" smtClean="0"/>
              <a:t>sabbath</a:t>
            </a:r>
            <a:r>
              <a:rPr lang="en-US" dirty="0" smtClean="0"/>
              <a:t>",</a:t>
            </a:r>
            <a:r>
              <a:rPr lang="en-US" baseline="30000" dirty="0" smtClean="0">
                <a:hlinkClick r:id="rId4"/>
              </a:rPr>
              <a:t>[22]</a:t>
            </a:r>
            <a:r>
              <a:rPr lang="en-US" dirty="0" smtClean="0"/>
              <a:t> and </a:t>
            </a:r>
            <a:r>
              <a:rPr lang="en-US" dirty="0" smtClean="0">
                <a:hlinkClick r:id="rId5" tooltip="Tertullian"/>
              </a:rPr>
              <a:t>Tertullian</a:t>
            </a:r>
            <a:r>
              <a:rPr lang="en-US" dirty="0" smtClean="0"/>
              <a:t> (early 3rd century) argued "that we still more ought to observe a </a:t>
            </a:r>
            <a:r>
              <a:rPr lang="en-US" dirty="0" err="1" smtClean="0"/>
              <a:t>sabbath</a:t>
            </a:r>
            <a:r>
              <a:rPr lang="en-US" dirty="0" smtClean="0"/>
              <a:t> from all servile work always, and not only every seventh-day, but through all time".</a:t>
            </a:r>
            <a:r>
              <a:rPr lang="en-US" baseline="30000" dirty="0" smtClean="0">
                <a:hlinkClick r:id="rId6"/>
              </a:rPr>
              <a:t>[23]</a:t>
            </a:r>
            <a:r>
              <a:rPr lang="en-US" dirty="0" smtClean="0"/>
              <a:t> This early metaphorical interpretation of Sabbath applied it to the entire Christian life.</a:t>
            </a:r>
            <a:r>
              <a:rPr lang="en-US" baseline="30000" dirty="0" smtClean="0">
                <a:hlinkClick r:id="rId7"/>
              </a:rPr>
              <a:t>[24]</a:t>
            </a:r>
            <a:endParaRPr lang="en-US" dirty="0" smtClean="0"/>
          </a:p>
          <a:p>
            <a:r>
              <a:rPr lang="en-US" dirty="0" smtClean="0">
                <a:hlinkClick r:id="rId8" tooltip="Ignatius of Antioch"/>
              </a:rPr>
              <a:t>Ignatius</a:t>
            </a:r>
            <a:r>
              <a:rPr lang="en-US" dirty="0" smtClean="0"/>
              <a:t>, cautioning against "Judaizing" in his letter to the </a:t>
            </a:r>
            <a:r>
              <a:rPr lang="en-US" dirty="0" smtClean="0">
                <a:hlinkClick r:id="rId9" tooltip="Magnesia on the Maeander"/>
              </a:rPr>
              <a:t>Magnesians</a:t>
            </a:r>
            <a:r>
              <a:rPr lang="en-US" dirty="0" smtClean="0"/>
              <a:t>,</a:t>
            </a:r>
            <a:r>
              <a:rPr lang="en-US" baseline="30000" dirty="0" smtClean="0">
                <a:hlinkClick r:id="rId10"/>
              </a:rPr>
              <a:t>[25]</a:t>
            </a:r>
            <a:r>
              <a:rPr lang="en-US" dirty="0" smtClean="0"/>
              <a:t> contrasts the Jewish Sabbath practices with the Christian life which includes the Lord's Day: "Let us therefore no longer keep the Sabbath after the Jewish manner, and rejoice in days of idleness .... But let every one of you keep the Sabbath after a spiritual manner, rejoicing in meditation on the law, not in relaxation of the body, admiring the workmanship of God, and not eating things prepared the day before, nor using lukewarm drinks, and walking within a prescribed space, nor finding delight in dancing and plaudits which have no sense in them. And after the observance of the Sabbath, let every friend of Christ keep the Lord's [Day, </a:t>
            </a:r>
            <a:r>
              <a:rPr lang="en-US" i="1" dirty="0" err="1" smtClean="0"/>
              <a:t>Dominicam</a:t>
            </a:r>
            <a:r>
              <a:rPr lang="en-US" dirty="0" smtClean="0"/>
              <a:t>] as a festival, the resurrection-day, the queen and chief of all the days."</a:t>
            </a:r>
            <a:r>
              <a:rPr lang="en-US" baseline="30000" dirty="0" smtClean="0">
                <a:hlinkClick r:id="rId11"/>
              </a:rPr>
              <a:t>[26]</a:t>
            </a:r>
            <a:endParaRPr lang="en-US" dirty="0" smtClean="0"/>
          </a:p>
          <a:p>
            <a:r>
              <a:rPr lang="en-US" dirty="0" smtClean="0"/>
              <a:t>The 2nd and 3rd centuries solidified the early church's emphasis upon Sunday worship and its rejection of a Jewish (Mosaic Law-based) observation of the Sabbath and manner of rest. Christian practice of following Sabbath after the manner of the Hebrews declined, prompting Tertullian to note "to [us] Sabbaths are strange" and unobserved.</a:t>
            </a:r>
            <a:r>
              <a:rPr lang="en-US" baseline="30000" dirty="0" smtClean="0">
                <a:hlinkClick r:id="rId12"/>
              </a:rPr>
              <a:t>[27]</a:t>
            </a:r>
            <a:r>
              <a:rPr lang="en-US" dirty="0" smtClean="0"/>
              <a:t> Even as late as the 4th century, Judaizing was still sometimes a problem within the Church, but by this time it was repudiated strongly as heresy.</a:t>
            </a:r>
            <a:r>
              <a:rPr lang="en-US" baseline="30000" dirty="0" smtClean="0">
                <a:hlinkClick r:id="rId13"/>
              </a:rPr>
              <a:t>[28]</a:t>
            </a:r>
            <a:r>
              <a:rPr lang="en-US" baseline="30000" dirty="0" smtClean="0">
                <a:hlinkClick r:id="rId14"/>
              </a:rPr>
              <a:t>[29]</a:t>
            </a:r>
            <a:r>
              <a:rPr lang="en-US" baseline="30000" dirty="0" smtClean="0">
                <a:hlinkClick r:id="rId15"/>
              </a:rPr>
              <a:t>[30]</a:t>
            </a:r>
            <a:endParaRPr lang="en-US" dirty="0" smtClean="0"/>
          </a:p>
          <a:p>
            <a:r>
              <a:rPr lang="en-US" dirty="0" smtClean="0"/>
              <a:t>Sunday was another work day in the Roman Empire. On March 7, 321, however, </a:t>
            </a:r>
            <a:r>
              <a:rPr lang="en-US" dirty="0" smtClean="0">
                <a:hlinkClick r:id="rId16" tooltip="Constantine the Great"/>
              </a:rPr>
              <a:t>Roman Emperor Constantine I</a:t>
            </a:r>
            <a:r>
              <a:rPr lang="en-US" dirty="0" smtClean="0"/>
              <a:t> issued a civil decree making Sunday a day of rest from labor, stating:</a:t>
            </a:r>
            <a:r>
              <a:rPr lang="en-US" baseline="30000" dirty="0" smtClean="0">
                <a:hlinkClick r:id="rId17"/>
              </a:rPr>
              <a:t>[31]</a:t>
            </a:r>
            <a:endParaRPr lang="en-US" dirty="0" smtClean="0"/>
          </a:p>
          <a:p>
            <a:r>
              <a:rPr lang="en-US" dirty="0" smtClean="0"/>
              <a:t>All judges and city people and the craftsmen shall rest upon the venerable day of the sun. Country people, however, may freely attend to the cultivation of the fields, because it frequently happens that no other days are better adapted for planting the grain in the furrows or the vines in trenches. So that the advantage given by heavenly providence may not for the occasion of a short time perish.</a:t>
            </a:r>
          </a:p>
          <a:p>
            <a:r>
              <a:rPr lang="en-US" dirty="0" smtClean="0"/>
              <a:t>While established only in civil law rather than religious principle, the Church welcomed the development as a means by which Christians could the more easily attend Sunday worship and observe Christian rest. At Laodicea also, the Church encouraged Christians to make use of the day for Christian rest where possible,</a:t>
            </a:r>
            <a:r>
              <a:rPr lang="en-US" baseline="30000" dirty="0" smtClean="0">
                <a:hlinkClick r:id="rId15"/>
              </a:rPr>
              <a:t>[30]</a:t>
            </a:r>
            <a:r>
              <a:rPr lang="en-US" dirty="0" smtClean="0"/>
              <a:t> without ascribing to it any of the regulation of Mosaic Law, and indeed, anathematizing Hebrew observance on the Sabbath. The civil law and its effects made possible a pattern in Church life that has been imitated throughout the centuries in many places and cultures, wherever possible.</a:t>
            </a:r>
          </a:p>
          <a:p>
            <a:r>
              <a:rPr lang="en-US" b="1" dirty="0" smtClean="0"/>
              <a:t>From ancient times to Middle Ages</a:t>
            </a:r>
          </a:p>
          <a:p>
            <a:r>
              <a:rPr lang="en-US" dirty="0" smtClean="0">
                <a:hlinkClick r:id="rId18" tooltip="Augustine of Hippo"/>
              </a:rPr>
              <a:t>Augustine of Hippo</a:t>
            </a:r>
            <a:r>
              <a:rPr lang="en-US" dirty="0" smtClean="0"/>
              <a:t> followed the early patristic writers in spiritualizing the meaning of the Sabbath commandment, referring it to eschatological rest rather than observance of a literal day. Such writing, however, did serve to deepen the idea of Christian rest on Sunday, and its practice increased in prominence throughout the early </a:t>
            </a:r>
            <a:r>
              <a:rPr lang="en-US" dirty="0" smtClean="0">
                <a:hlinkClick r:id="rId19" tooltip="Middle Ages"/>
              </a:rPr>
              <a:t>Middle Ages</a:t>
            </a:r>
            <a:r>
              <a:rPr lang="en-US" dirty="0" smtClean="0"/>
              <a:t>.</a:t>
            </a:r>
            <a:r>
              <a:rPr lang="en-US" baseline="30000" dirty="0" smtClean="0">
                <a:hlinkClick r:id="rId20"/>
              </a:rPr>
              <a:t>[32]</a:t>
            </a:r>
            <a:endParaRPr lang="en-US" dirty="0" smtClean="0"/>
          </a:p>
          <a:p>
            <a:r>
              <a:rPr lang="en-US" dirty="0" smtClean="0">
                <a:hlinkClick r:id="rId21" tooltip="Thomas Aquinas"/>
              </a:rPr>
              <a:t>Thomas Aquinas</a:t>
            </a:r>
            <a:r>
              <a:rPr lang="en-US" dirty="0" smtClean="0"/>
              <a:t> taught that the </a:t>
            </a:r>
            <a:r>
              <a:rPr lang="en-US" dirty="0" smtClean="0">
                <a:hlinkClick r:id="rId22" tooltip="Ten Commandments"/>
              </a:rPr>
              <a:t>Decalogue</a:t>
            </a:r>
            <a:r>
              <a:rPr lang="en-US" dirty="0" smtClean="0"/>
              <a:t> is an expression of natural law which binds all men, and therefore the Sabbath commandment is a moral requirement along with the other nine. Thus in the west, Sunday rest became more closely associated with a Christian application of the Sabbath, a development towards the idea of a "Christian Sabbath" rather than a Hebrew one.</a:t>
            </a:r>
            <a:r>
              <a:rPr lang="en-US" baseline="30000" dirty="0" smtClean="0">
                <a:hlinkClick r:id="rId20"/>
              </a:rPr>
              <a:t>[32]</a:t>
            </a:r>
            <a:r>
              <a:rPr lang="en-US" dirty="0" smtClean="0"/>
              <a:t> While Sunday worship and Sunday rest combined powerfully to relate to Sabbath commandment precepts, the application of the commandment to Christian life was nevertheless a response within the law of liberty, not restricted to a single day but continuous, and not a displacement of the Sabbath in time.</a:t>
            </a:r>
          </a:p>
          <a:p>
            <a:endParaRPr lang="en-US" dirty="0"/>
          </a:p>
        </p:txBody>
      </p:sp>
      <p:sp>
        <p:nvSpPr>
          <p:cNvPr id="4" name="Slide Number Placeholder 3"/>
          <p:cNvSpPr>
            <a:spLocks noGrp="1"/>
          </p:cNvSpPr>
          <p:nvPr>
            <p:ph type="sldNum" sz="quarter" idx="10"/>
          </p:nvPr>
        </p:nvSpPr>
        <p:spPr/>
        <p:txBody>
          <a:bodyPr/>
          <a:lstStyle/>
          <a:p>
            <a:fld id="{4A6D7EE9-87F6-3348-B0A9-BCC21FDC59C4}" type="slidenum">
              <a:rPr lang="en-US" smtClean="0"/>
              <a:t>6</a:t>
            </a:fld>
            <a:endParaRPr lang="en-US"/>
          </a:p>
        </p:txBody>
      </p:sp>
    </p:spTree>
    <p:extLst>
      <p:ext uri="{BB962C8B-B14F-4D97-AF65-F5344CB8AC3E}">
        <p14:creationId xmlns:p14="http://schemas.microsoft.com/office/powerpoint/2010/main" val="3022076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103. Q. </a:t>
            </a:r>
            <a:r>
              <a:rPr lang="en-US" b="1" dirty="0" smtClean="0"/>
              <a:t>What does God require</a:t>
            </a:r>
          </a:p>
          <a:p>
            <a:r>
              <a:rPr lang="en-US" b="1" dirty="0" smtClean="0"/>
              <a:t>in the fourth commandment?</a:t>
            </a:r>
          </a:p>
          <a:p>
            <a:r>
              <a:rPr lang="en-US" dirty="0" smtClean="0"/>
              <a:t>A. First,</a:t>
            </a:r>
          </a:p>
          <a:p>
            <a:r>
              <a:rPr lang="en-US" dirty="0" smtClean="0"/>
              <a:t>that the ministry of the gospel and the schools</a:t>
            </a:r>
          </a:p>
          <a:p>
            <a:r>
              <a:rPr lang="en-US" dirty="0" smtClean="0"/>
              <a:t>be maintained </a:t>
            </a:r>
            <a:r>
              <a:rPr lang="en-US" baseline="30000" dirty="0" smtClean="0">
                <a:hlinkClick r:id="rId3"/>
              </a:rPr>
              <a:t>1</a:t>
            </a:r>
            <a:endParaRPr lang="en-US" dirty="0" smtClean="0"/>
          </a:p>
          <a:p>
            <a:r>
              <a:rPr lang="en-US" dirty="0" smtClean="0"/>
              <a:t>and that, especially on the day of rest,</a:t>
            </a:r>
          </a:p>
          <a:p>
            <a:r>
              <a:rPr lang="en-US" dirty="0" smtClean="0"/>
              <a:t>I diligently attend the church of God </a:t>
            </a:r>
            <a:r>
              <a:rPr lang="en-US" baseline="30000" dirty="0" smtClean="0">
                <a:hlinkClick r:id="rId4"/>
              </a:rPr>
              <a:t>2</a:t>
            </a:r>
            <a:endParaRPr lang="en-US" dirty="0" smtClean="0"/>
          </a:p>
          <a:p>
            <a:r>
              <a:rPr lang="en-US" dirty="0" smtClean="0"/>
              <a:t>to hear God's Word, </a:t>
            </a:r>
            <a:r>
              <a:rPr lang="en-US" baseline="30000" dirty="0" smtClean="0">
                <a:hlinkClick r:id="rId5"/>
              </a:rPr>
              <a:t>3</a:t>
            </a:r>
            <a:endParaRPr lang="en-US" dirty="0" smtClean="0"/>
          </a:p>
          <a:p>
            <a:r>
              <a:rPr lang="en-US" dirty="0" smtClean="0"/>
              <a:t>to use the sacraments, </a:t>
            </a:r>
            <a:r>
              <a:rPr lang="en-US" baseline="30000" dirty="0" smtClean="0">
                <a:hlinkClick r:id="rId6"/>
              </a:rPr>
              <a:t>4</a:t>
            </a:r>
            <a:endParaRPr lang="en-US" dirty="0" smtClean="0"/>
          </a:p>
          <a:p>
            <a:r>
              <a:rPr lang="en-US" dirty="0" smtClean="0"/>
              <a:t>to call publicly upon the LORD, </a:t>
            </a:r>
            <a:r>
              <a:rPr lang="en-US" baseline="30000" dirty="0" smtClean="0">
                <a:hlinkClick r:id="rId7"/>
              </a:rPr>
              <a:t>5</a:t>
            </a:r>
            <a:endParaRPr lang="en-US" dirty="0" smtClean="0"/>
          </a:p>
          <a:p>
            <a:r>
              <a:rPr lang="en-US" dirty="0" smtClean="0"/>
              <a:t>and to give Christian offerings for the poor. </a:t>
            </a:r>
            <a:r>
              <a:rPr lang="en-US" baseline="30000" dirty="0" smtClean="0">
                <a:hlinkClick r:id="rId8"/>
              </a:rPr>
              <a:t>6</a:t>
            </a:r>
            <a:endParaRPr lang="en-US" dirty="0" smtClean="0"/>
          </a:p>
          <a:p>
            <a:r>
              <a:rPr lang="en-US" dirty="0" smtClean="0"/>
              <a:t>Second,</a:t>
            </a:r>
          </a:p>
          <a:p>
            <a:r>
              <a:rPr lang="en-US" dirty="0" smtClean="0"/>
              <a:t>that all the days of my life</a:t>
            </a:r>
          </a:p>
          <a:p>
            <a:r>
              <a:rPr lang="en-US" dirty="0" smtClean="0"/>
              <a:t>I rest from my evil works,</a:t>
            </a:r>
          </a:p>
          <a:p>
            <a:r>
              <a:rPr lang="en-US" dirty="0" smtClean="0"/>
              <a:t>let the LORD work in me through his Holy Spirit,</a:t>
            </a:r>
          </a:p>
          <a:p>
            <a:r>
              <a:rPr lang="en-US" dirty="0" smtClean="0"/>
              <a:t>and so begin in this life</a:t>
            </a:r>
          </a:p>
          <a:p>
            <a:r>
              <a:rPr lang="en-US" dirty="0" smtClean="0"/>
              <a:t>the eternal Sabbath. </a:t>
            </a:r>
            <a:r>
              <a:rPr lang="en-US" baseline="30000" dirty="0" smtClean="0">
                <a:hlinkClick r:id="rId9"/>
              </a:rPr>
              <a:t>7</a:t>
            </a:r>
            <a:endParaRPr lang="en-US" baseline="30000" dirty="0" smtClean="0"/>
          </a:p>
          <a:p>
            <a:endParaRPr lang="en-US" baseline="30000" dirty="0" smtClean="0"/>
          </a:p>
          <a:p>
            <a:endParaRPr lang="en-US" baseline="30000" dirty="0" smtClean="0"/>
          </a:p>
          <a:p>
            <a:r>
              <a:rPr lang="en-US" dirty="0" smtClean="0"/>
              <a:t>VIII. This Sabbath is to be kept holy unto the Lord when men, after a due preparing of their hearts, and ordering of their common affairs beforehand, do not only observe an holy rest all the day from their own works, words, and thoughts about their worldly employments and recreations,</a:t>
            </a:r>
            <a:r>
              <a:rPr lang="en-US" dirty="0" smtClean="0">
                <a:hlinkClick r:id="rId10"/>
              </a:rPr>
              <a:t>[38]</a:t>
            </a:r>
            <a:r>
              <a:rPr lang="en-US" dirty="0" smtClean="0"/>
              <a:t> but also are taken up the whole time in the public and private exercises of His worship, and in the duties of necessity and mercy.</a:t>
            </a:r>
          </a:p>
          <a:p>
            <a:endParaRPr lang="en-US" dirty="0" smtClean="0"/>
          </a:p>
          <a:p>
            <a:r>
              <a:rPr lang="en-US" dirty="0" smtClean="0"/>
              <a:t>Q. 57. </a:t>
            </a:r>
            <a:r>
              <a:rPr lang="en-US" i="1" dirty="0" smtClean="0"/>
              <a:t>Which is the fourth commandment?</a:t>
            </a:r>
            <a:r>
              <a:rPr lang="en-US" dirty="0" smtClean="0"/>
              <a:t/>
            </a:r>
            <a:br>
              <a:rPr lang="en-US" dirty="0" smtClean="0"/>
            </a:br>
            <a:r>
              <a:rPr lang="en-US" dirty="0" smtClean="0"/>
              <a:t>A. The fourth commandment is, Remember the </a:t>
            </a:r>
            <a:r>
              <a:rPr lang="en-US" dirty="0" err="1" smtClean="0"/>
              <a:t>sabbath</a:t>
            </a:r>
            <a:r>
              <a:rPr lang="en-US" dirty="0" smtClean="0"/>
              <a:t> day, to keep it holy. Six days shalt thou labor, and do all thy work: but the seventh day is the </a:t>
            </a:r>
            <a:r>
              <a:rPr lang="en-US" dirty="0" err="1" smtClean="0"/>
              <a:t>sabbath</a:t>
            </a:r>
            <a:r>
              <a:rPr lang="en-US" dirty="0" smtClean="0"/>
              <a:t> of the Lord thy God: in it thou shalt not do any work, thou, nor thy son, nor thy daughter, thy manservant, nor thy maidservant, nor thy cattle, nor thy stranger that is within thy gates: for in six days the Lord made heaven and earth, the sea, and all that in them is, and rested the seventh day: wherefore the Lord blessed the </a:t>
            </a:r>
            <a:r>
              <a:rPr lang="en-US" dirty="0" err="1" smtClean="0"/>
              <a:t>sabbath</a:t>
            </a:r>
            <a:r>
              <a:rPr lang="en-US" dirty="0" smtClean="0"/>
              <a:t> day, and hallowed it.</a:t>
            </a:r>
          </a:p>
          <a:p>
            <a:r>
              <a:rPr lang="en-US" dirty="0" smtClean="0"/>
              <a:t>Q. 58. </a:t>
            </a:r>
            <a:r>
              <a:rPr lang="en-US" i="1" dirty="0" smtClean="0"/>
              <a:t>What is required in the fourth commandment?</a:t>
            </a:r>
            <a:r>
              <a:rPr lang="en-US" dirty="0" smtClean="0"/>
              <a:t/>
            </a:r>
            <a:br>
              <a:rPr lang="en-US" dirty="0" smtClean="0"/>
            </a:br>
            <a:r>
              <a:rPr lang="en-US" dirty="0" smtClean="0"/>
              <a:t>A. The fourth commandment </a:t>
            </a:r>
            <a:r>
              <a:rPr lang="en-US" dirty="0" err="1" smtClean="0"/>
              <a:t>requireth</a:t>
            </a:r>
            <a:r>
              <a:rPr lang="en-US" dirty="0" smtClean="0"/>
              <a:t> the keeping holy to God such set times as he hath appointed in his word; expressly one whole day in seven, to be a holy </a:t>
            </a:r>
            <a:r>
              <a:rPr lang="en-US" dirty="0" err="1" smtClean="0"/>
              <a:t>sabbath</a:t>
            </a:r>
            <a:r>
              <a:rPr lang="en-US" dirty="0" smtClean="0"/>
              <a:t> to himself.</a:t>
            </a:r>
          </a:p>
          <a:p>
            <a:r>
              <a:rPr lang="en-US" dirty="0" smtClean="0"/>
              <a:t>Q. 59. </a:t>
            </a:r>
            <a:r>
              <a:rPr lang="en-US" i="1" dirty="0" smtClean="0"/>
              <a:t>Which day of the seven hath God appointed to be the weekly </a:t>
            </a:r>
            <a:r>
              <a:rPr lang="en-US" i="1" dirty="0" err="1" smtClean="0"/>
              <a:t>sabbath</a:t>
            </a:r>
            <a:r>
              <a:rPr lang="en-US" i="1" dirty="0" smtClean="0"/>
              <a:t>?</a:t>
            </a:r>
            <a:r>
              <a:rPr lang="en-US" dirty="0" smtClean="0"/>
              <a:t/>
            </a:r>
            <a:br>
              <a:rPr lang="en-US" dirty="0" smtClean="0"/>
            </a:br>
            <a:r>
              <a:rPr lang="en-US" dirty="0" smtClean="0"/>
              <a:t>A. From the beginning of the world to the resurrection of Christ, God appointed the seventh day of the week to be the weekly </a:t>
            </a:r>
            <a:r>
              <a:rPr lang="en-US" dirty="0" err="1" smtClean="0"/>
              <a:t>sabbath</a:t>
            </a:r>
            <a:r>
              <a:rPr lang="en-US" dirty="0" smtClean="0"/>
              <a:t>; and the first day of the week ever since, to continue to the end of the world, which is the Christian </a:t>
            </a:r>
            <a:r>
              <a:rPr lang="en-US" dirty="0" err="1" smtClean="0"/>
              <a:t>sabbath</a:t>
            </a:r>
            <a:r>
              <a:rPr lang="en-US" dirty="0" smtClean="0"/>
              <a:t>.</a:t>
            </a:r>
          </a:p>
          <a:p>
            <a:r>
              <a:rPr lang="en-US" dirty="0" smtClean="0"/>
              <a:t>Q. 60. </a:t>
            </a:r>
            <a:r>
              <a:rPr lang="en-US" i="1" dirty="0" smtClean="0"/>
              <a:t>How is the </a:t>
            </a:r>
            <a:r>
              <a:rPr lang="en-US" i="1" dirty="0" err="1" smtClean="0"/>
              <a:t>sabbath</a:t>
            </a:r>
            <a:r>
              <a:rPr lang="en-US" i="1" dirty="0" smtClean="0"/>
              <a:t> to be sanctified?</a:t>
            </a:r>
            <a:r>
              <a:rPr lang="en-US" dirty="0" smtClean="0"/>
              <a:t/>
            </a:r>
            <a:br>
              <a:rPr lang="en-US" dirty="0" smtClean="0"/>
            </a:br>
            <a:r>
              <a:rPr lang="en-US" dirty="0" smtClean="0"/>
              <a:t>A. The </a:t>
            </a:r>
            <a:r>
              <a:rPr lang="en-US" dirty="0" err="1" smtClean="0"/>
              <a:t>sabbath</a:t>
            </a:r>
            <a:r>
              <a:rPr lang="en-US" dirty="0" smtClean="0"/>
              <a:t> is to be sanctified by a holy resting all that day, even from such worldly employments and recreations as are lawful on other days; and spending the whole time in the public and private exercises of God's worship, except so much as is to be taken up in the works of necessity and mercy.</a:t>
            </a:r>
          </a:p>
          <a:p>
            <a:r>
              <a:rPr lang="en-US" dirty="0" smtClean="0"/>
              <a:t>Q. 61. </a:t>
            </a:r>
            <a:r>
              <a:rPr lang="en-US" i="1" dirty="0" smtClean="0"/>
              <a:t>What is forbidden in the fourth commandment?</a:t>
            </a:r>
            <a:r>
              <a:rPr lang="en-US" dirty="0" smtClean="0"/>
              <a:t/>
            </a:r>
            <a:br>
              <a:rPr lang="en-US" dirty="0" smtClean="0"/>
            </a:br>
            <a:r>
              <a:rPr lang="en-US" dirty="0" smtClean="0"/>
              <a:t>A. The fourth commandment </a:t>
            </a:r>
            <a:r>
              <a:rPr lang="en-US" dirty="0" err="1" smtClean="0"/>
              <a:t>forbiddeth</a:t>
            </a:r>
            <a:r>
              <a:rPr lang="en-US" dirty="0" smtClean="0"/>
              <a:t> the omission or careless performance of the duties required, and the profaning the day by idleness, or doing that which is in itself sinful, or by unnecessary thoughts, words or works, about our worldly employments or recreations.</a:t>
            </a:r>
          </a:p>
          <a:p>
            <a:r>
              <a:rPr lang="en-US" dirty="0" smtClean="0"/>
              <a:t>Q. 62. </a:t>
            </a:r>
            <a:r>
              <a:rPr lang="en-US" i="1" dirty="0" smtClean="0"/>
              <a:t>What are the reasons annexed to the fourth commandment?</a:t>
            </a:r>
            <a:r>
              <a:rPr lang="en-US" dirty="0" smtClean="0"/>
              <a:t/>
            </a:r>
            <a:br>
              <a:rPr lang="en-US" dirty="0" smtClean="0"/>
            </a:br>
            <a:r>
              <a:rPr lang="en-US" dirty="0" smtClean="0"/>
              <a:t>A. The reasons annexed to the fourth commandment are, God's allowing us six days of the week for our own employments, his challenging a special propriety in the seventh, his own example, and his blessing the </a:t>
            </a:r>
            <a:r>
              <a:rPr lang="en-US" dirty="0" err="1" smtClean="0"/>
              <a:t>sabbath</a:t>
            </a:r>
            <a:r>
              <a:rPr lang="en-US" dirty="0" smtClean="0"/>
              <a:t> day.</a:t>
            </a:r>
          </a:p>
          <a:p>
            <a:endParaRPr lang="en-US" dirty="0" smtClean="0"/>
          </a:p>
          <a:p>
            <a:r>
              <a:rPr lang="en-US" b="1" dirty="0" smtClean="0"/>
              <a:t>Q. 115. Which is the fourth commandment?</a:t>
            </a:r>
            <a:endParaRPr lang="en-US" dirty="0" smtClean="0"/>
          </a:p>
          <a:p>
            <a:r>
              <a:rPr lang="en-US" dirty="0" smtClean="0"/>
              <a:t>A. The fourth commandment is, </a:t>
            </a:r>
            <a:r>
              <a:rPr lang="en-US" i="1" dirty="0" smtClean="0"/>
              <a:t>Remember the </a:t>
            </a:r>
            <a:r>
              <a:rPr lang="en-US" i="1" dirty="0" err="1" smtClean="0"/>
              <a:t>sabbath</a:t>
            </a:r>
            <a:r>
              <a:rPr lang="en-US" i="1" dirty="0" smtClean="0"/>
              <a:t> day, to keep it holy. Six days shalt thou </a:t>
            </a:r>
            <a:r>
              <a:rPr lang="en-US" i="1" dirty="0" err="1" smtClean="0"/>
              <a:t>labour</a:t>
            </a:r>
            <a:r>
              <a:rPr lang="en-US" i="1" dirty="0" smtClean="0"/>
              <a:t>, and do all thy work; but the seventh day is the </a:t>
            </a:r>
            <a:r>
              <a:rPr lang="en-US" i="1" dirty="0" err="1" smtClean="0"/>
              <a:t>sabbath</a:t>
            </a:r>
            <a:r>
              <a:rPr lang="en-US" i="1" dirty="0" smtClean="0"/>
              <a:t> of the Lord thy God: in it thou shalt not do any work, thou, nor thy son, nor thy daughter, thy man-servant, nor thy maid-servant, nor thy cattle, nor thy stranger that is within thy gates. For in six days the Lord made heaven and earth, the sea, and all that in them is, and rested in the seventh day: wherefore the Lord blessed the </a:t>
            </a:r>
            <a:r>
              <a:rPr lang="en-US" i="1" dirty="0" err="1" smtClean="0"/>
              <a:t>sabbath</a:t>
            </a:r>
            <a:r>
              <a:rPr lang="en-US" i="1" dirty="0" smtClean="0"/>
              <a:t>-day and hallowed it.</a:t>
            </a:r>
            <a:r>
              <a:rPr lang="en-US" dirty="0" smtClean="0">
                <a:hlinkClick r:id="rId11"/>
              </a:rPr>
              <a:t>[621]</a:t>
            </a:r>
            <a:r>
              <a:rPr lang="en-US" dirty="0" smtClean="0"/>
              <a:t>.</a:t>
            </a:r>
          </a:p>
          <a:p>
            <a:r>
              <a:rPr lang="en-US" b="1" dirty="0" smtClean="0"/>
              <a:t>Q. 116. What is required in the fourth commandment?</a:t>
            </a:r>
            <a:endParaRPr lang="en-US" dirty="0" smtClean="0"/>
          </a:p>
          <a:p>
            <a:r>
              <a:rPr lang="en-US" dirty="0" smtClean="0"/>
              <a:t>A. The fourth commandment </a:t>
            </a:r>
            <a:r>
              <a:rPr lang="en-US" dirty="0" err="1" smtClean="0"/>
              <a:t>requireth</a:t>
            </a:r>
            <a:r>
              <a:rPr lang="en-US" dirty="0" smtClean="0"/>
              <a:t> of all men the sanctifying or keeping holy to God such set times as he hath appointed in his Word, expressly one whole day in seven; which was the seventh from the beginning of the world to the resurrection of Christ, and the first day of the week ever since, and so to continue to the end of the world; which is the Christian </a:t>
            </a:r>
            <a:r>
              <a:rPr lang="en-US" dirty="0" err="1" smtClean="0"/>
              <a:t>sabbath</a:t>
            </a:r>
            <a:r>
              <a:rPr lang="en-US" dirty="0" smtClean="0"/>
              <a:t>,</a:t>
            </a:r>
            <a:r>
              <a:rPr lang="en-US" dirty="0" smtClean="0">
                <a:hlinkClick r:id="rId12"/>
              </a:rPr>
              <a:t>[622]</a:t>
            </a:r>
            <a:r>
              <a:rPr lang="en-US" dirty="0" smtClean="0"/>
              <a:t> and in the New Testament called </a:t>
            </a:r>
            <a:r>
              <a:rPr lang="en-US" i="1" dirty="0" smtClean="0"/>
              <a:t>The Lord’s day</a:t>
            </a:r>
            <a:r>
              <a:rPr lang="en-US" dirty="0" smtClean="0"/>
              <a:t>.</a:t>
            </a:r>
            <a:r>
              <a:rPr lang="en-US" dirty="0" smtClean="0">
                <a:hlinkClick r:id="rId13"/>
              </a:rPr>
              <a:t>[623]</a:t>
            </a:r>
            <a:endParaRPr lang="en-US" dirty="0" smtClean="0"/>
          </a:p>
          <a:p>
            <a:r>
              <a:rPr lang="en-US" b="1" dirty="0" smtClean="0"/>
              <a:t>Q. 117. How is the </a:t>
            </a:r>
            <a:r>
              <a:rPr lang="en-US" b="1" dirty="0" err="1" smtClean="0"/>
              <a:t>sabbath</a:t>
            </a:r>
            <a:r>
              <a:rPr lang="en-US" b="1" dirty="0" smtClean="0"/>
              <a:t> or the Lord’s day to be sanctified?</a:t>
            </a:r>
            <a:endParaRPr lang="en-US" dirty="0" smtClean="0"/>
          </a:p>
          <a:p>
            <a:r>
              <a:rPr lang="en-US" dirty="0" smtClean="0"/>
              <a:t>A. The </a:t>
            </a:r>
            <a:r>
              <a:rPr lang="en-US" dirty="0" err="1" smtClean="0"/>
              <a:t>sabbath</a:t>
            </a:r>
            <a:r>
              <a:rPr lang="en-US" dirty="0" smtClean="0"/>
              <a:t> or Lord’s day is to be sanctified by an holy resting all the day,</a:t>
            </a:r>
            <a:r>
              <a:rPr lang="en-US" dirty="0" smtClean="0">
                <a:hlinkClick r:id="rId14"/>
              </a:rPr>
              <a:t>[624]</a:t>
            </a:r>
            <a:r>
              <a:rPr lang="en-US" dirty="0" smtClean="0"/>
              <a:t> not only from such works as are at all times sinful, but even from such worldly employments and recreations as are on other days lawful;</a:t>
            </a:r>
            <a:r>
              <a:rPr lang="en-US" dirty="0" smtClean="0">
                <a:hlinkClick r:id="rId15"/>
              </a:rPr>
              <a:t>[625]</a:t>
            </a:r>
            <a:r>
              <a:rPr lang="en-US" dirty="0" smtClean="0"/>
              <a:t> and making it our delight to spend the whole time (except so much of it as is to be taken up in works of necessity and mercy</a:t>
            </a:r>
            <a:r>
              <a:rPr lang="en-US" dirty="0" smtClean="0">
                <a:hlinkClick r:id="rId16"/>
              </a:rPr>
              <a:t>[626]</a:t>
            </a:r>
            <a:r>
              <a:rPr lang="en-US" dirty="0" smtClean="0"/>
              <a:t>) in the public and private exercises of God’s worship:</a:t>
            </a:r>
            <a:r>
              <a:rPr lang="en-US" dirty="0" smtClean="0">
                <a:hlinkClick r:id="rId17"/>
              </a:rPr>
              <a:t>[627]</a:t>
            </a:r>
            <a:r>
              <a:rPr lang="en-US" dirty="0" smtClean="0"/>
              <a:t> and, to that end, we are to prepare our hearts, and with such foresight, diligence, and moderation, to dispose and seasonably dispatch our worldly business, that we may be the more free and fit for the duties of that day.</a:t>
            </a:r>
            <a:r>
              <a:rPr lang="en-US" dirty="0" smtClean="0">
                <a:hlinkClick r:id="rId18"/>
              </a:rPr>
              <a:t>[628]</a:t>
            </a:r>
            <a:endParaRPr lang="en-US" dirty="0" smtClean="0"/>
          </a:p>
          <a:p>
            <a:r>
              <a:rPr lang="en-US" b="1" dirty="0" smtClean="0"/>
              <a:t>Q. 118. Why is the charge of keeping the </a:t>
            </a:r>
            <a:r>
              <a:rPr lang="en-US" b="1" dirty="0" err="1" smtClean="0"/>
              <a:t>sabbath</a:t>
            </a:r>
            <a:r>
              <a:rPr lang="en-US" b="1" dirty="0" smtClean="0"/>
              <a:t> more specially directed to governors of families, and other superiors?</a:t>
            </a:r>
            <a:endParaRPr lang="en-US" dirty="0" smtClean="0"/>
          </a:p>
          <a:p>
            <a:r>
              <a:rPr lang="en-US" dirty="0" smtClean="0"/>
              <a:t>A. The charge of keeping the </a:t>
            </a:r>
            <a:r>
              <a:rPr lang="en-US" dirty="0" err="1" smtClean="0"/>
              <a:t>sabbath</a:t>
            </a:r>
            <a:r>
              <a:rPr lang="en-US" dirty="0" smtClean="0"/>
              <a:t> is more specially directed to governors of families, and other superiors, because they are bound not only to keep it themselves, but to see that it be observed by all those that are under their charge; and because they are prone </a:t>
            </a:r>
            <a:r>
              <a:rPr lang="en-US" dirty="0" err="1" smtClean="0"/>
              <a:t>ofttimes</a:t>
            </a:r>
            <a:r>
              <a:rPr lang="en-US" dirty="0" smtClean="0"/>
              <a:t> to hinder them by employments of their own.</a:t>
            </a:r>
            <a:r>
              <a:rPr lang="en-US" dirty="0" smtClean="0">
                <a:hlinkClick r:id="rId19"/>
              </a:rPr>
              <a:t>[629]</a:t>
            </a:r>
            <a:endParaRPr lang="en-US" dirty="0" smtClean="0"/>
          </a:p>
          <a:p>
            <a:r>
              <a:rPr lang="en-US" b="1" dirty="0" smtClean="0"/>
              <a:t>Q. 119. What are the sins forbidden in the fourth commandment?</a:t>
            </a:r>
            <a:endParaRPr lang="en-US" dirty="0" smtClean="0"/>
          </a:p>
          <a:p>
            <a:r>
              <a:rPr lang="en-US" dirty="0" smtClean="0"/>
              <a:t>A. The sins forbidden in the fourth commandment are, all omissions of the duties required,</a:t>
            </a:r>
            <a:r>
              <a:rPr lang="en-US" dirty="0" smtClean="0">
                <a:hlinkClick r:id="rId20"/>
              </a:rPr>
              <a:t>[630]</a:t>
            </a:r>
            <a:r>
              <a:rPr lang="en-US" dirty="0" smtClean="0"/>
              <a:t> all careless, negligent, and unprofitable performing of them, and being weary of them;</a:t>
            </a:r>
            <a:r>
              <a:rPr lang="en-US" dirty="0" smtClean="0">
                <a:hlinkClick r:id="rId21"/>
              </a:rPr>
              <a:t>[631]</a:t>
            </a:r>
            <a:r>
              <a:rPr lang="en-US" dirty="0" smtClean="0"/>
              <a:t> all profaning the day by idleness, and doing that which is in itself sinful;</a:t>
            </a:r>
            <a:r>
              <a:rPr lang="en-US" dirty="0" smtClean="0">
                <a:hlinkClick r:id="rId22"/>
              </a:rPr>
              <a:t>[632]</a:t>
            </a:r>
            <a:r>
              <a:rPr lang="en-US" dirty="0" smtClean="0"/>
              <a:t> and by all needless works, words, and thoughts, about our worldly employments and recreations.</a:t>
            </a:r>
            <a:r>
              <a:rPr lang="en-US" dirty="0" smtClean="0">
                <a:hlinkClick r:id="rId23"/>
              </a:rPr>
              <a:t>[633]</a:t>
            </a:r>
            <a:endParaRPr lang="en-US" dirty="0" smtClean="0"/>
          </a:p>
          <a:p>
            <a:r>
              <a:rPr lang="en-US" b="1" dirty="0" smtClean="0"/>
              <a:t>Q. 120. What are the reasons annexed to the fourth commandment, the more to enforce it?</a:t>
            </a:r>
            <a:endParaRPr lang="en-US" dirty="0" smtClean="0"/>
          </a:p>
          <a:p>
            <a:r>
              <a:rPr lang="en-US" dirty="0" smtClean="0"/>
              <a:t>A. The reasons annexed to the fourth commandment, the more to enforce it, are taken from the equity of it, God allowing us six days of seven for our own affairs, and reserving but one for himself in these words, </a:t>
            </a:r>
            <a:r>
              <a:rPr lang="en-US" i="1" dirty="0" smtClean="0"/>
              <a:t>Six days shalt thou </a:t>
            </a:r>
            <a:r>
              <a:rPr lang="en-US" i="1" dirty="0" err="1" smtClean="0"/>
              <a:t>labour</a:t>
            </a:r>
            <a:r>
              <a:rPr lang="en-US" i="1" dirty="0" smtClean="0"/>
              <a:t>, and do all thy work</a:t>
            </a:r>
            <a:r>
              <a:rPr lang="en-US" dirty="0" smtClean="0"/>
              <a:t>:</a:t>
            </a:r>
            <a:r>
              <a:rPr lang="en-US" dirty="0" smtClean="0">
                <a:hlinkClick r:id="rId24"/>
              </a:rPr>
              <a:t>[634]</a:t>
            </a:r>
            <a:r>
              <a:rPr lang="en-US" dirty="0" smtClean="0"/>
              <a:t> from God’s challenging a special propriety in that day, </a:t>
            </a:r>
            <a:r>
              <a:rPr lang="en-US" i="1" dirty="0" smtClean="0"/>
              <a:t>The seventh day is the </a:t>
            </a:r>
            <a:r>
              <a:rPr lang="en-US" i="1" dirty="0" err="1" smtClean="0"/>
              <a:t>sabbath</a:t>
            </a:r>
            <a:r>
              <a:rPr lang="en-US" i="1" dirty="0" smtClean="0"/>
              <a:t> of the Lord thy God</a:t>
            </a:r>
            <a:r>
              <a:rPr lang="en-US" dirty="0" smtClean="0"/>
              <a:t>:</a:t>
            </a:r>
            <a:r>
              <a:rPr lang="en-US" dirty="0" smtClean="0">
                <a:hlinkClick r:id="rId25"/>
              </a:rPr>
              <a:t>[635]</a:t>
            </a:r>
            <a:r>
              <a:rPr lang="en-US" dirty="0" smtClean="0"/>
              <a:t> from the example of God, who </a:t>
            </a:r>
            <a:r>
              <a:rPr lang="en-US" i="1" dirty="0" smtClean="0"/>
              <a:t>in six days made heaven and earth, the sea, and all that in them is, and rested the seventh day:</a:t>
            </a:r>
            <a:r>
              <a:rPr lang="en-US" dirty="0" smtClean="0"/>
              <a:t> and from that blessing which God put upon that day, not only in sanctifying it to be a day for his service, but in ordaining it to be a means of blessing to us in our sanctifying it; </a:t>
            </a:r>
            <a:r>
              <a:rPr lang="en-US" i="1" dirty="0" smtClean="0"/>
              <a:t>Wherefore the Lord blessed the </a:t>
            </a:r>
            <a:r>
              <a:rPr lang="en-US" i="1" dirty="0" err="1" smtClean="0"/>
              <a:t>sabbath</a:t>
            </a:r>
            <a:r>
              <a:rPr lang="en-US" i="1" dirty="0" smtClean="0"/>
              <a:t> day, and hallowed it.</a:t>
            </a:r>
            <a:r>
              <a:rPr lang="en-US" dirty="0" smtClean="0">
                <a:hlinkClick r:id="rId26"/>
              </a:rPr>
              <a:t>[636]</a:t>
            </a:r>
            <a:endParaRPr lang="en-US" dirty="0" smtClean="0"/>
          </a:p>
          <a:p>
            <a:r>
              <a:rPr lang="en-US" b="1" dirty="0" smtClean="0"/>
              <a:t>Q. 121. Why is the word </a:t>
            </a:r>
            <a:r>
              <a:rPr lang="en-US" b="1" i="1" dirty="0" smtClean="0"/>
              <a:t>Remember</a:t>
            </a:r>
            <a:r>
              <a:rPr lang="en-US" b="1" dirty="0" smtClean="0"/>
              <a:t> set in the beginning of the fourth commandment?</a:t>
            </a:r>
            <a:endParaRPr lang="en-US" dirty="0" smtClean="0"/>
          </a:p>
          <a:p>
            <a:r>
              <a:rPr lang="en-US" dirty="0" smtClean="0"/>
              <a:t>A. The word </a:t>
            </a:r>
            <a:r>
              <a:rPr lang="en-US" i="1" dirty="0" smtClean="0"/>
              <a:t>Remember</a:t>
            </a:r>
            <a:r>
              <a:rPr lang="en-US" dirty="0" smtClean="0"/>
              <a:t> is set in the beginning of the fourth commandment,</a:t>
            </a:r>
            <a:r>
              <a:rPr lang="en-US" dirty="0" smtClean="0">
                <a:hlinkClick r:id="rId27"/>
              </a:rPr>
              <a:t>[637]</a:t>
            </a:r>
            <a:r>
              <a:rPr lang="en-US" dirty="0" smtClean="0"/>
              <a:t> partly, because of the great benefit of remembering it, we being thereby helped in our preparation to keep it,</a:t>
            </a:r>
            <a:r>
              <a:rPr lang="en-US" dirty="0" smtClean="0">
                <a:hlinkClick r:id="rId28"/>
              </a:rPr>
              <a:t>[638]</a:t>
            </a:r>
            <a:r>
              <a:rPr lang="en-US" dirty="0" smtClean="0"/>
              <a:t> and, in keeping it, better to keep all the rest of the commandments,</a:t>
            </a:r>
            <a:r>
              <a:rPr lang="en-US" dirty="0" smtClean="0">
                <a:hlinkClick r:id="rId29"/>
              </a:rPr>
              <a:t>[639]</a:t>
            </a:r>
            <a:r>
              <a:rPr lang="en-US" dirty="0" smtClean="0"/>
              <a:t> and to continue a thankful remembrance of the two great benefits of creation and redemption, which contain a short abridgment of religion;</a:t>
            </a:r>
            <a:r>
              <a:rPr lang="en-US" dirty="0" smtClean="0">
                <a:hlinkClick r:id="rId30"/>
              </a:rPr>
              <a:t>[640]</a:t>
            </a:r>
            <a:r>
              <a:rPr lang="en-US" dirty="0" smtClean="0"/>
              <a:t> and partly, because we are very ready to forget it,</a:t>
            </a:r>
            <a:r>
              <a:rPr lang="en-US" dirty="0" smtClean="0">
                <a:hlinkClick r:id="rId31"/>
              </a:rPr>
              <a:t>[641]</a:t>
            </a:r>
            <a:r>
              <a:rPr lang="en-US" dirty="0" smtClean="0"/>
              <a:t> for that there is less light of nature for it,</a:t>
            </a:r>
            <a:r>
              <a:rPr lang="en-US" dirty="0" smtClean="0">
                <a:hlinkClick r:id="rId32"/>
              </a:rPr>
              <a:t>[642]</a:t>
            </a:r>
            <a:r>
              <a:rPr lang="en-US" dirty="0" smtClean="0"/>
              <a:t> and yet it </a:t>
            </a:r>
            <a:r>
              <a:rPr lang="en-US" dirty="0" err="1" smtClean="0"/>
              <a:t>restraineth</a:t>
            </a:r>
            <a:r>
              <a:rPr lang="en-US" dirty="0" smtClean="0"/>
              <a:t> our natural liberty in things at other times lawful;</a:t>
            </a:r>
            <a:r>
              <a:rPr lang="en-US" dirty="0" smtClean="0">
                <a:hlinkClick r:id="rId33"/>
              </a:rPr>
              <a:t>[643]</a:t>
            </a:r>
            <a:r>
              <a:rPr lang="en-US" dirty="0" smtClean="0"/>
              <a:t> that it cometh but once in seven days, and many worldly businesses come between, and too often take off our minds from thinking of it, either to prepare for it, or to sanctify it;</a:t>
            </a:r>
            <a:r>
              <a:rPr lang="en-US" dirty="0" smtClean="0">
                <a:hlinkClick r:id="rId34"/>
              </a:rPr>
              <a:t>[644]</a:t>
            </a:r>
            <a:r>
              <a:rPr lang="en-US" dirty="0" smtClean="0"/>
              <a:t> and that Satan with his instruments </a:t>
            </a:r>
            <a:r>
              <a:rPr lang="en-US" dirty="0" err="1" smtClean="0"/>
              <a:t>labours</a:t>
            </a:r>
            <a:r>
              <a:rPr lang="en-US" dirty="0" smtClean="0"/>
              <a:t> much to blot out the glory, and even the memory of it, to bring in all irreligion and impiety.</a:t>
            </a:r>
            <a:r>
              <a:rPr lang="en-US" dirty="0" smtClean="0">
                <a:hlinkClick r:id="rId35"/>
              </a:rPr>
              <a:t>[645]</a:t>
            </a:r>
            <a:endParaRPr lang="en-US" dirty="0" smtClean="0"/>
          </a:p>
          <a:p>
            <a:endParaRPr lang="en-US" dirty="0" smtClean="0"/>
          </a:p>
          <a:p>
            <a:endParaRPr lang="en-US" dirty="0" smtClean="0"/>
          </a:p>
          <a:p>
            <a:r>
              <a:rPr lang="en-US" dirty="0" smtClean="0"/>
              <a:t>THE TIME NECESSARY FOR WORSHIP. Although religion is not bound to time, yet it cannot be cultivated and exercised without a proper distribution and arrangement of time. Every Church, therefore, chooses for itself a certain time for public prayers, and for the preaching of the Gospel, and for the celebration of the sacraments; and no one is permitted to overthrow this appointment of the Church at his own pleasure. For unless some due time and leisure is given for the outward exercise of religion, without doubt men would be drawn away from it by their own affairs.</a:t>
            </a:r>
          </a:p>
          <a:p>
            <a:r>
              <a:rPr lang="en-US" dirty="0" smtClean="0"/>
              <a:t>THE LORD'S DAY. Hence we see that in the ancient churches there were not only certain set hours in the week appointed for meetings, but that also the Lord's Day itself, ever since the apostles' time, was set aside for them and for a holy rest, a practice now rightly preserved by our Churches for the sake of worship and love.</a:t>
            </a:r>
          </a:p>
          <a:p>
            <a:endParaRPr lang="en-US" dirty="0" smtClean="0"/>
          </a:p>
          <a:p>
            <a:r>
              <a:rPr lang="en-US" dirty="0" smtClean="0"/>
              <a:t>SUPERSTITION. In this connection we do not yield to the Jewish observance and to superstitions. For we do not believe that one day is any holier than another, or think that rest in itself is acceptable to God. Moreover, we celebrate the Lord's Day and not the Sabbath as a free observance.</a:t>
            </a:r>
          </a:p>
          <a:p>
            <a:endParaRPr lang="en-US" dirty="0"/>
          </a:p>
        </p:txBody>
      </p:sp>
      <p:sp>
        <p:nvSpPr>
          <p:cNvPr id="4" name="Slide Number Placeholder 3"/>
          <p:cNvSpPr>
            <a:spLocks noGrp="1"/>
          </p:cNvSpPr>
          <p:nvPr>
            <p:ph type="sldNum" sz="quarter" idx="10"/>
          </p:nvPr>
        </p:nvSpPr>
        <p:spPr/>
        <p:txBody>
          <a:bodyPr/>
          <a:lstStyle/>
          <a:p>
            <a:fld id="{4A6D7EE9-87F6-3348-B0A9-BCC21FDC59C4}" type="slidenum">
              <a:rPr lang="en-US" smtClean="0"/>
              <a:t>7</a:t>
            </a:fld>
            <a:endParaRPr lang="en-US"/>
          </a:p>
        </p:txBody>
      </p:sp>
    </p:spTree>
    <p:extLst>
      <p:ext uri="{BB962C8B-B14F-4D97-AF65-F5344CB8AC3E}">
        <p14:creationId xmlns:p14="http://schemas.microsoft.com/office/powerpoint/2010/main" val="1519224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Resistance because it is a visible insistence that our lives are not defined by the production and consumption of commodity goods.  Such an act of Resistance requires enormous intentionality and communal reinforcement amid the barrage of seductive pressures from the insatiable insistences of the market, with its intrusions into every part of our life from our family to the national budget.” </a:t>
            </a:r>
          </a:p>
          <a:p>
            <a:endParaRPr lang="en-US" baseline="0" dirty="0" smtClean="0"/>
          </a:p>
          <a:p>
            <a:r>
              <a:rPr lang="en-US" baseline="0" dirty="0" smtClean="0"/>
              <a:t>“It is alternative.  It is an alternative to the demanding, chattering, pervasive presence of advertising, and its great liturgical claim of professional sports that devour all of our “rest” time.  The alternative on offer is the awareness and practice of the claim that we are situated on the receiving end of the gifts of God.  To be so situated is a staggering option, because we are accustomed to being on the initiating end of all things…And Jesus…offered an alternative life of discipleship.  Thus in out text, discipleship may concern the love of God and the love of neighbor, practices readily alternative to “making it” in the economic world of command performance.”</a:t>
            </a:r>
            <a:endParaRPr lang="en-US" dirty="0"/>
          </a:p>
        </p:txBody>
      </p:sp>
      <p:sp>
        <p:nvSpPr>
          <p:cNvPr id="4" name="Slide Number Placeholder 3"/>
          <p:cNvSpPr>
            <a:spLocks noGrp="1"/>
          </p:cNvSpPr>
          <p:nvPr>
            <p:ph type="sldNum" sz="quarter" idx="10"/>
          </p:nvPr>
        </p:nvSpPr>
        <p:spPr/>
        <p:txBody>
          <a:bodyPr/>
          <a:lstStyle/>
          <a:p>
            <a:fld id="{4A6D7EE9-87F6-3348-B0A9-BCC21FDC59C4}" type="slidenum">
              <a:rPr lang="en-US" smtClean="0"/>
              <a:t>9</a:t>
            </a:fld>
            <a:endParaRPr lang="en-US"/>
          </a:p>
        </p:txBody>
      </p:sp>
    </p:spTree>
    <p:extLst>
      <p:ext uri="{BB962C8B-B14F-4D97-AF65-F5344CB8AC3E}">
        <p14:creationId xmlns:p14="http://schemas.microsoft.com/office/powerpoint/2010/main" val="1943037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CBFF6A9A-DAC4-504C-A50B-F774B0D1C7BF}" type="datetimeFigureOut">
              <a:rPr lang="en-US" smtClean="0"/>
              <a:t>5/20/18</a:t>
            </a:fld>
            <a:endParaRPr lang="en-US"/>
          </a:p>
        </p:txBody>
      </p:sp>
      <p:sp>
        <p:nvSpPr>
          <p:cNvPr id="16" name="Slide Number Placeholder 15"/>
          <p:cNvSpPr>
            <a:spLocks noGrp="1"/>
          </p:cNvSpPr>
          <p:nvPr>
            <p:ph type="sldNum" sz="quarter" idx="11"/>
          </p:nvPr>
        </p:nvSpPr>
        <p:spPr/>
        <p:txBody>
          <a:bodyPr/>
          <a:lstStyle/>
          <a:p>
            <a:fld id="{7B4301FB-079A-7146-B84D-3DE9C69F276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FF6A9A-DAC4-504C-A50B-F774B0D1C7BF}"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301FB-079A-7146-B84D-3DE9C69F27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F6A9A-DAC4-504C-A50B-F774B0D1C7BF}"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301FB-079A-7146-B84D-3DE9C69F27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CBFF6A9A-DAC4-504C-A50B-F774B0D1C7BF}" type="datetimeFigureOut">
              <a:rPr lang="en-US" smtClean="0"/>
              <a:t>5/20/18</a:t>
            </a:fld>
            <a:endParaRPr lang="en-US"/>
          </a:p>
        </p:txBody>
      </p:sp>
      <p:sp>
        <p:nvSpPr>
          <p:cNvPr id="15" name="Slide Number Placeholder 14"/>
          <p:cNvSpPr>
            <a:spLocks noGrp="1"/>
          </p:cNvSpPr>
          <p:nvPr>
            <p:ph type="sldNum" sz="quarter" idx="11"/>
          </p:nvPr>
        </p:nvSpPr>
        <p:spPr/>
        <p:txBody>
          <a:bodyPr/>
          <a:lstStyle/>
          <a:p>
            <a:fld id="{7B4301FB-079A-7146-B84D-3DE9C69F276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CBFF6A9A-DAC4-504C-A50B-F774B0D1C7BF}" type="datetimeFigureOut">
              <a:rPr lang="en-US" smtClean="0"/>
              <a:t>5/20/18</a:t>
            </a:fld>
            <a:endParaRPr lang="en-US"/>
          </a:p>
        </p:txBody>
      </p:sp>
      <p:sp>
        <p:nvSpPr>
          <p:cNvPr id="13" name="Slide Number Placeholder 12"/>
          <p:cNvSpPr>
            <a:spLocks noGrp="1"/>
          </p:cNvSpPr>
          <p:nvPr>
            <p:ph type="sldNum" sz="quarter" idx="11"/>
          </p:nvPr>
        </p:nvSpPr>
        <p:spPr/>
        <p:txBody>
          <a:bodyPr/>
          <a:lstStyle/>
          <a:p>
            <a:fld id="{7B4301FB-079A-7146-B84D-3DE9C69F276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BFF6A9A-DAC4-504C-A50B-F774B0D1C7BF}" type="datetimeFigureOut">
              <a:rPr lang="en-US" smtClean="0"/>
              <a:t>5/20/18</a:t>
            </a:fld>
            <a:endParaRPr lang="en-US"/>
          </a:p>
        </p:txBody>
      </p:sp>
      <p:sp>
        <p:nvSpPr>
          <p:cNvPr id="9" name="Slide Number Placeholder 8"/>
          <p:cNvSpPr>
            <a:spLocks noGrp="1"/>
          </p:cNvSpPr>
          <p:nvPr>
            <p:ph type="sldNum" sz="quarter" idx="11"/>
          </p:nvPr>
        </p:nvSpPr>
        <p:spPr/>
        <p:txBody>
          <a:bodyPr/>
          <a:lstStyle/>
          <a:p>
            <a:fld id="{7B4301FB-079A-7146-B84D-3DE9C69F27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CBFF6A9A-DAC4-504C-A50B-F774B0D1C7BF}" type="datetimeFigureOut">
              <a:rPr lang="en-US" smtClean="0"/>
              <a:t>5/20/18</a:t>
            </a:fld>
            <a:endParaRPr lang="en-US"/>
          </a:p>
        </p:txBody>
      </p:sp>
      <p:sp>
        <p:nvSpPr>
          <p:cNvPr id="15" name="Slide Number Placeholder 14"/>
          <p:cNvSpPr>
            <a:spLocks noGrp="1"/>
          </p:cNvSpPr>
          <p:nvPr>
            <p:ph type="sldNum" sz="quarter" idx="11"/>
          </p:nvPr>
        </p:nvSpPr>
        <p:spPr/>
        <p:txBody>
          <a:bodyPr/>
          <a:lstStyle/>
          <a:p>
            <a:fld id="{7B4301FB-079A-7146-B84D-3DE9C69F276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CBFF6A9A-DAC4-504C-A50B-F774B0D1C7BF}" type="datetimeFigureOut">
              <a:rPr lang="en-US" smtClean="0"/>
              <a:t>5/20/18</a:t>
            </a:fld>
            <a:endParaRPr lang="en-US"/>
          </a:p>
        </p:txBody>
      </p:sp>
      <p:sp>
        <p:nvSpPr>
          <p:cNvPr id="8" name="Slide Number Placeholder 7"/>
          <p:cNvSpPr>
            <a:spLocks noGrp="1"/>
          </p:cNvSpPr>
          <p:nvPr>
            <p:ph type="sldNum" sz="quarter" idx="11"/>
          </p:nvPr>
        </p:nvSpPr>
        <p:spPr/>
        <p:txBody>
          <a:bodyPr/>
          <a:lstStyle/>
          <a:p>
            <a:fld id="{7B4301FB-079A-7146-B84D-3DE9C69F276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FF6A9A-DAC4-504C-A50B-F774B0D1C7BF}" type="datetimeFigureOut">
              <a:rPr lang="en-US" smtClean="0"/>
              <a:t>5/20/18</a:t>
            </a:fld>
            <a:endParaRPr lang="en-US"/>
          </a:p>
        </p:txBody>
      </p:sp>
      <p:sp>
        <p:nvSpPr>
          <p:cNvPr id="6" name="Slide Number Placeholder 5"/>
          <p:cNvSpPr>
            <a:spLocks noGrp="1"/>
          </p:cNvSpPr>
          <p:nvPr>
            <p:ph type="sldNum" sz="quarter" idx="11"/>
          </p:nvPr>
        </p:nvSpPr>
        <p:spPr/>
        <p:txBody>
          <a:bodyPr/>
          <a:lstStyle/>
          <a:p>
            <a:fld id="{7B4301FB-079A-7146-B84D-3DE9C69F276A}"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CBFF6A9A-DAC4-504C-A50B-F774B0D1C7BF}" type="datetimeFigureOut">
              <a:rPr lang="en-US" smtClean="0"/>
              <a:t>5/20/18</a:t>
            </a:fld>
            <a:endParaRPr lang="en-US"/>
          </a:p>
        </p:txBody>
      </p:sp>
      <p:sp>
        <p:nvSpPr>
          <p:cNvPr id="16" name="Slide Number Placeholder 15"/>
          <p:cNvSpPr>
            <a:spLocks noGrp="1"/>
          </p:cNvSpPr>
          <p:nvPr>
            <p:ph type="sldNum" sz="quarter" idx="11"/>
          </p:nvPr>
        </p:nvSpPr>
        <p:spPr/>
        <p:txBody>
          <a:bodyPr/>
          <a:lstStyle/>
          <a:p>
            <a:fld id="{7B4301FB-079A-7146-B84D-3DE9C69F276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CBFF6A9A-DAC4-504C-A50B-F774B0D1C7BF}" type="datetimeFigureOut">
              <a:rPr lang="en-US" smtClean="0"/>
              <a:t>5/20/18</a:t>
            </a:fld>
            <a:endParaRPr lang="en-US"/>
          </a:p>
        </p:txBody>
      </p:sp>
      <p:sp>
        <p:nvSpPr>
          <p:cNvPr id="14" name="Slide Number Placeholder 13"/>
          <p:cNvSpPr>
            <a:spLocks noGrp="1"/>
          </p:cNvSpPr>
          <p:nvPr>
            <p:ph type="sldNum" sz="quarter" idx="11"/>
          </p:nvPr>
        </p:nvSpPr>
        <p:spPr/>
        <p:txBody>
          <a:bodyPr/>
          <a:lstStyle/>
          <a:p>
            <a:fld id="{7B4301FB-079A-7146-B84D-3DE9C69F276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BFF6A9A-DAC4-504C-A50B-F774B0D1C7BF}" type="datetimeFigureOut">
              <a:rPr lang="en-US" smtClean="0"/>
              <a:t>5/20/18</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B4301FB-079A-7146-B84D-3DE9C69F27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Sabbath</a:t>
            </a:r>
            <a:endParaRPr lang="en-US" dirty="0"/>
          </a:p>
        </p:txBody>
      </p:sp>
      <p:sp>
        <p:nvSpPr>
          <p:cNvPr id="3" name="Subtitle 2"/>
          <p:cNvSpPr>
            <a:spLocks noGrp="1"/>
          </p:cNvSpPr>
          <p:nvPr>
            <p:ph type="subTitle" idx="1"/>
          </p:nvPr>
        </p:nvSpPr>
        <p:spPr/>
        <p:txBody>
          <a:bodyPr/>
          <a:lstStyle/>
          <a:p>
            <a:r>
              <a:rPr lang="en-US" dirty="0" smtClean="0"/>
              <a:t>What Does This Mean to the Church Today</a:t>
            </a:r>
            <a:endParaRPr lang="en-US" dirty="0"/>
          </a:p>
        </p:txBody>
      </p:sp>
      <p:sp>
        <p:nvSpPr>
          <p:cNvPr id="4" name="TextBox 3"/>
          <p:cNvSpPr txBox="1"/>
          <p:nvPr/>
        </p:nvSpPr>
        <p:spPr>
          <a:xfrm>
            <a:off x="5753674" y="6206863"/>
            <a:ext cx="3187846" cy="369332"/>
          </a:xfrm>
          <a:prstGeom prst="rect">
            <a:avLst/>
          </a:prstGeom>
          <a:noFill/>
        </p:spPr>
        <p:txBody>
          <a:bodyPr wrap="square" rtlCol="0">
            <a:spAutoFit/>
          </a:bodyPr>
          <a:lstStyle/>
          <a:p>
            <a:r>
              <a:rPr lang="en-US" dirty="0" smtClean="0"/>
              <a:t>Louden Young</a:t>
            </a:r>
            <a:endParaRPr lang="en-US" dirty="0"/>
          </a:p>
        </p:txBody>
      </p:sp>
    </p:spTree>
    <p:extLst>
      <p:ext uri="{BB962C8B-B14F-4D97-AF65-F5344CB8AC3E}">
        <p14:creationId xmlns:p14="http://schemas.microsoft.com/office/powerpoint/2010/main" val="3032883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6529" y="3036770"/>
            <a:ext cx="7543800" cy="914400"/>
          </a:xfrm>
        </p:spPr>
        <p:txBody>
          <a:bodyPr/>
          <a:lstStyle/>
          <a:p>
            <a:r>
              <a:rPr lang="en-US" dirty="0" smtClean="0"/>
              <a:t>So What might Sabbath look like for you in the Future…</a:t>
            </a:r>
            <a:endParaRPr lang="en-US" dirty="0"/>
          </a:p>
        </p:txBody>
      </p:sp>
    </p:spTree>
    <p:extLst>
      <p:ext uri="{BB962C8B-B14F-4D97-AF65-F5344CB8AC3E}">
        <p14:creationId xmlns:p14="http://schemas.microsoft.com/office/powerpoint/2010/main" val="33767289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40" y="2220418"/>
            <a:ext cx="7543800" cy="914400"/>
          </a:xfrm>
        </p:spPr>
        <p:txBody>
          <a:bodyPr/>
          <a:lstStyle/>
          <a:p>
            <a:r>
              <a:rPr lang="en-US" dirty="0" smtClean="0"/>
              <a:t>Questions/Comments</a:t>
            </a:r>
            <a:endParaRPr lang="en-US" dirty="0"/>
          </a:p>
        </p:txBody>
      </p:sp>
    </p:spTree>
    <p:extLst>
      <p:ext uri="{BB962C8B-B14F-4D97-AF65-F5344CB8AC3E}">
        <p14:creationId xmlns:p14="http://schemas.microsoft.com/office/powerpoint/2010/main" val="27032177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0572" y="1955681"/>
            <a:ext cx="6096000" cy="3657599"/>
          </a:xfrm>
        </p:spPr>
        <p:txBody>
          <a:bodyPr>
            <a:normAutofit/>
          </a:bodyPr>
          <a:lstStyle/>
          <a:p>
            <a:pPr marL="18288" indent="0">
              <a:buNone/>
            </a:pPr>
            <a:endParaRPr lang="en-US" sz="1800" dirty="0"/>
          </a:p>
          <a:p>
            <a:pPr marL="18288" indent="0">
              <a:buNone/>
            </a:pPr>
            <a:endParaRPr lang="en-US" sz="1800" dirty="0"/>
          </a:p>
          <a:p>
            <a:pPr marL="475488" indent="-457200">
              <a:buFont typeface="+mj-lt"/>
              <a:buAutoNum type="arabicPeriod"/>
            </a:pPr>
            <a:endParaRPr lang="en-US" dirty="0" smtClean="0"/>
          </a:p>
        </p:txBody>
      </p:sp>
      <p:sp>
        <p:nvSpPr>
          <p:cNvPr id="3" name="Title 2"/>
          <p:cNvSpPr>
            <a:spLocks noGrp="1"/>
          </p:cNvSpPr>
          <p:nvPr>
            <p:ph type="title"/>
          </p:nvPr>
        </p:nvSpPr>
        <p:spPr>
          <a:xfrm>
            <a:off x="362561" y="5156080"/>
            <a:ext cx="7543800" cy="914400"/>
          </a:xfrm>
        </p:spPr>
        <p:txBody>
          <a:bodyPr/>
          <a:lstStyle/>
          <a:p>
            <a:r>
              <a:rPr lang="en-US" dirty="0" smtClean="0"/>
              <a:t>What is Sabbath?</a:t>
            </a:r>
            <a:endParaRPr lang="en-US" dirty="0"/>
          </a:p>
        </p:txBody>
      </p:sp>
      <p:pic>
        <p:nvPicPr>
          <p:cNvPr id="4" name="Picture 3"/>
          <p:cNvPicPr>
            <a:picLocks noChangeAspect="1"/>
          </p:cNvPicPr>
          <p:nvPr/>
        </p:nvPicPr>
        <p:blipFill>
          <a:blip r:embed="rId2"/>
          <a:stretch>
            <a:fillRect/>
          </a:stretch>
        </p:blipFill>
        <p:spPr>
          <a:xfrm>
            <a:off x="2819399" y="666770"/>
            <a:ext cx="5560201" cy="3700061"/>
          </a:xfrm>
          <a:prstGeom prst="rect">
            <a:avLst/>
          </a:prstGeom>
        </p:spPr>
      </p:pic>
    </p:spTree>
    <p:extLst>
      <p:ext uri="{BB962C8B-B14F-4D97-AF65-F5344CB8AC3E}">
        <p14:creationId xmlns:p14="http://schemas.microsoft.com/office/powerpoint/2010/main" val="3679151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4098" y="557192"/>
            <a:ext cx="6096000" cy="3099436"/>
          </a:xfrm>
        </p:spPr>
        <p:txBody>
          <a:bodyPr>
            <a:normAutofit/>
          </a:bodyPr>
          <a:lstStyle/>
          <a:p>
            <a:pPr marL="18288" indent="0">
              <a:buNone/>
            </a:pPr>
            <a:r>
              <a:rPr lang="en-US" sz="3600" dirty="0" smtClean="0"/>
              <a:t>In </a:t>
            </a:r>
            <a:r>
              <a:rPr lang="en-US" sz="3600" dirty="0"/>
              <a:t>Small Groups of 2 or 3, take a few minutes to discuss what Sabbath has meant in your life…</a:t>
            </a:r>
          </a:p>
        </p:txBody>
      </p:sp>
      <p:sp>
        <p:nvSpPr>
          <p:cNvPr id="3" name="Title 2"/>
          <p:cNvSpPr>
            <a:spLocks noGrp="1"/>
          </p:cNvSpPr>
          <p:nvPr>
            <p:ph type="title"/>
          </p:nvPr>
        </p:nvSpPr>
        <p:spPr>
          <a:xfrm>
            <a:off x="777240" y="4721304"/>
            <a:ext cx="7982858" cy="914400"/>
          </a:xfrm>
        </p:spPr>
        <p:txBody>
          <a:bodyPr/>
          <a:lstStyle/>
          <a:p>
            <a:pPr marL="18288" indent="0"/>
            <a:r>
              <a:rPr lang="en-US" sz="5400" i="1" dirty="0"/>
              <a:t>What has Sabbath meant in your Life?</a:t>
            </a:r>
          </a:p>
        </p:txBody>
      </p:sp>
    </p:spTree>
    <p:extLst>
      <p:ext uri="{BB962C8B-B14F-4D97-AF65-F5344CB8AC3E}">
        <p14:creationId xmlns:p14="http://schemas.microsoft.com/office/powerpoint/2010/main" val="1886196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1123" y="1631732"/>
            <a:ext cx="6096000" cy="3657599"/>
          </a:xfrm>
        </p:spPr>
        <p:txBody>
          <a:bodyPr/>
          <a:lstStyle/>
          <a:p>
            <a:pPr marL="475488" indent="-457200">
              <a:spcAft>
                <a:spcPts val="1800"/>
              </a:spcAft>
              <a:buFont typeface="+mj-lt"/>
              <a:buAutoNum type="arabicPeriod"/>
            </a:pPr>
            <a:r>
              <a:rPr lang="en-US" dirty="0" smtClean="0"/>
              <a:t>Something people of the Jewish faith tradition observed on Saturdays (no phones, no cars, no work, etc.)</a:t>
            </a:r>
          </a:p>
          <a:p>
            <a:pPr marL="475488" indent="-457200">
              <a:spcAft>
                <a:spcPts val="1800"/>
              </a:spcAft>
              <a:buFont typeface="+mj-lt"/>
              <a:buAutoNum type="arabicPeriod"/>
            </a:pPr>
            <a:r>
              <a:rPr lang="en-US" dirty="0" smtClean="0"/>
              <a:t>A dedicated time to rest from all labor (never practiced in my household.  Weekends were a time for outdoor chores and sports).</a:t>
            </a:r>
          </a:p>
          <a:p>
            <a:pPr marL="475488" indent="-457200">
              <a:spcAft>
                <a:spcPts val="1800"/>
              </a:spcAft>
              <a:buFont typeface="+mj-lt"/>
              <a:buAutoNum type="arabicPeriod"/>
            </a:pPr>
            <a:r>
              <a:rPr lang="en-US" dirty="0" smtClean="0"/>
              <a:t>Sundays, the Lord’s Day</a:t>
            </a:r>
            <a:endParaRPr lang="en-US" dirty="0"/>
          </a:p>
        </p:txBody>
      </p:sp>
      <p:sp>
        <p:nvSpPr>
          <p:cNvPr id="3" name="Title 2"/>
          <p:cNvSpPr>
            <a:spLocks noGrp="1"/>
          </p:cNvSpPr>
          <p:nvPr>
            <p:ph type="title"/>
          </p:nvPr>
        </p:nvSpPr>
        <p:spPr>
          <a:xfrm>
            <a:off x="453271" y="354472"/>
            <a:ext cx="8229073" cy="1277260"/>
          </a:xfrm>
        </p:spPr>
        <p:txBody>
          <a:bodyPr/>
          <a:lstStyle/>
          <a:p>
            <a:r>
              <a:rPr lang="en-US" sz="3600" dirty="0" smtClean="0"/>
              <a:t>How I thought of Sabbath growing up…</a:t>
            </a:r>
            <a:endParaRPr lang="en-US" sz="3600" dirty="0"/>
          </a:p>
        </p:txBody>
      </p:sp>
    </p:spTree>
    <p:extLst>
      <p:ext uri="{BB962C8B-B14F-4D97-AF65-F5344CB8AC3E}">
        <p14:creationId xmlns:p14="http://schemas.microsoft.com/office/powerpoint/2010/main" val="1451418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0895" y="1982568"/>
            <a:ext cx="8008491" cy="3835556"/>
          </a:xfrm>
        </p:spPr>
        <p:txBody>
          <a:bodyPr>
            <a:normAutofit/>
          </a:bodyPr>
          <a:lstStyle/>
          <a:p>
            <a:pPr marL="475488" indent="-457200">
              <a:spcAft>
                <a:spcPts val="1800"/>
              </a:spcAft>
              <a:buFont typeface="+mj-lt"/>
              <a:buAutoNum type="arabicPeriod"/>
            </a:pPr>
            <a:r>
              <a:rPr lang="en-US" sz="3200" dirty="0" smtClean="0"/>
              <a:t>An Ordained Day of Rest (Genesis 2: 3, Exodus 16: 22-</a:t>
            </a:r>
            <a:r>
              <a:rPr lang="en-US" sz="3200" dirty="0"/>
              <a:t>3</a:t>
            </a:r>
            <a:r>
              <a:rPr lang="en-US" sz="3200" dirty="0" smtClean="0"/>
              <a:t>0, 21:8-14)</a:t>
            </a:r>
          </a:p>
          <a:p>
            <a:pPr marL="475488" indent="-457200">
              <a:spcAft>
                <a:spcPts val="1800"/>
              </a:spcAft>
              <a:buFont typeface="+mj-lt"/>
              <a:buAutoNum type="arabicPeriod"/>
            </a:pPr>
            <a:r>
              <a:rPr lang="en-US" sz="3200" dirty="0" smtClean="0"/>
              <a:t>The day to worship and hear the word preached (Acts 20: 7)</a:t>
            </a:r>
          </a:p>
        </p:txBody>
      </p:sp>
      <p:sp>
        <p:nvSpPr>
          <p:cNvPr id="5" name="TextBox 4"/>
          <p:cNvSpPr txBox="1"/>
          <p:nvPr/>
        </p:nvSpPr>
        <p:spPr>
          <a:xfrm>
            <a:off x="557225" y="375781"/>
            <a:ext cx="7969616" cy="1323439"/>
          </a:xfrm>
          <a:prstGeom prst="rect">
            <a:avLst/>
          </a:prstGeom>
          <a:noFill/>
        </p:spPr>
        <p:txBody>
          <a:bodyPr wrap="square" rtlCol="0">
            <a:spAutoFit/>
          </a:bodyPr>
          <a:lstStyle/>
          <a:p>
            <a:r>
              <a:rPr lang="en-US" sz="4000" dirty="0" smtClean="0"/>
              <a:t>What Does Scripture Say about Sabbath?</a:t>
            </a:r>
            <a:endParaRPr lang="en-US" sz="4000" dirty="0"/>
          </a:p>
        </p:txBody>
      </p:sp>
    </p:spTree>
    <p:extLst>
      <p:ext uri="{BB962C8B-B14F-4D97-AF65-F5344CB8AC3E}">
        <p14:creationId xmlns:p14="http://schemas.microsoft.com/office/powerpoint/2010/main" val="3272222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72302"/>
            <a:ext cx="6096000" cy="3657599"/>
          </a:xfrm>
        </p:spPr>
        <p:txBody>
          <a:bodyPr>
            <a:normAutofit fontScale="85000" lnSpcReduction="20000"/>
          </a:bodyPr>
          <a:lstStyle/>
          <a:p>
            <a:pPr marL="475488" indent="-457200">
              <a:buFont typeface="+mj-lt"/>
              <a:buAutoNum type="arabicPeriod"/>
            </a:pPr>
            <a:r>
              <a:rPr lang="en-US" dirty="0" smtClean="0"/>
              <a:t>From Saturday to Sunday</a:t>
            </a:r>
          </a:p>
          <a:p>
            <a:pPr marL="898398" lvl="1" indent="-514350">
              <a:buFont typeface="+mj-lt"/>
              <a:buAutoNum type="romanLcPeriod"/>
            </a:pPr>
            <a:r>
              <a:rPr lang="en-US" dirty="0" smtClean="0"/>
              <a:t>2</a:t>
            </a:r>
            <a:r>
              <a:rPr lang="en-US" baseline="30000" dirty="0" smtClean="0"/>
              <a:t>nd</a:t>
            </a:r>
            <a:r>
              <a:rPr lang="en-US" dirty="0" smtClean="0"/>
              <a:t> Century- Justin the Martyr argued the Sabbath was no longer necessary as a day of observance because the Eucharist and worship was celebrated on the first day and because of Christ, “the new law requires you to keep Sabbath constantly.”</a:t>
            </a:r>
          </a:p>
          <a:p>
            <a:pPr marL="898398" lvl="1" indent="-514350">
              <a:spcAft>
                <a:spcPts val="3000"/>
              </a:spcAft>
              <a:buFont typeface="+mj-lt"/>
              <a:buAutoNum type="romanLcPeriod"/>
            </a:pPr>
            <a:r>
              <a:rPr lang="en-US" dirty="0" smtClean="0"/>
              <a:t>In the 3</a:t>
            </a:r>
            <a:r>
              <a:rPr lang="en-US" baseline="30000" dirty="0" smtClean="0"/>
              <a:t>rd</a:t>
            </a:r>
            <a:r>
              <a:rPr lang="en-US" dirty="0" smtClean="0"/>
              <a:t> Century, Roman Emperor Constantine officially made Sunday a day of rest.</a:t>
            </a:r>
          </a:p>
          <a:p>
            <a:pPr marL="532638" indent="-514350">
              <a:buFont typeface="+mj-lt"/>
              <a:buAutoNum type="arabicPeriod"/>
            </a:pPr>
            <a:r>
              <a:rPr lang="en-US" dirty="0" smtClean="0"/>
              <a:t>From an actual day to a Spiritual Practice</a:t>
            </a:r>
          </a:p>
          <a:p>
            <a:pPr marL="898398" lvl="1" indent="-514350">
              <a:buFont typeface="+mj-lt"/>
              <a:buAutoNum type="romanLcPeriod"/>
            </a:pPr>
            <a:r>
              <a:rPr lang="en-US" dirty="0" err="1" smtClean="0"/>
              <a:t>Iraneaus</a:t>
            </a:r>
            <a:r>
              <a:rPr lang="en-US" dirty="0" smtClean="0"/>
              <a:t>, Tertullian, Ignatius, Augustine of Hippo, and Aquinas.</a:t>
            </a:r>
          </a:p>
          <a:p>
            <a:pPr marL="898398" lvl="1" indent="-514350">
              <a:buFont typeface="+mj-lt"/>
              <a:buAutoNum type="romanLcPeriod"/>
            </a:pPr>
            <a:endParaRPr lang="en-US" dirty="0"/>
          </a:p>
          <a:p>
            <a:pPr marL="532638" indent="-514350">
              <a:buFont typeface="+mj-lt"/>
              <a:buAutoNum type="arabicPeriod"/>
            </a:pPr>
            <a:r>
              <a:rPr lang="en-US" dirty="0" smtClean="0"/>
              <a:t>Renew emphasis on the Lord’s Day</a:t>
            </a:r>
          </a:p>
          <a:p>
            <a:pPr marL="898398" lvl="1" indent="-514350">
              <a:buFont typeface="+mj-lt"/>
              <a:buAutoNum type="romanLcPeriod"/>
            </a:pPr>
            <a:r>
              <a:rPr lang="en-US" dirty="0" smtClean="0"/>
              <a:t>The </a:t>
            </a:r>
            <a:r>
              <a:rPr lang="en-US" dirty="0" err="1" smtClean="0"/>
              <a:t>Puritians</a:t>
            </a:r>
            <a:endParaRPr lang="en-US" dirty="0" smtClean="0"/>
          </a:p>
          <a:p>
            <a:pPr marL="898398" lvl="1" indent="-514350">
              <a:buFont typeface="+mj-lt"/>
              <a:buAutoNum type="romanLcPeriod"/>
            </a:pPr>
            <a:endParaRPr lang="en-US" dirty="0"/>
          </a:p>
        </p:txBody>
      </p:sp>
      <p:sp>
        <p:nvSpPr>
          <p:cNvPr id="3" name="Title 2"/>
          <p:cNvSpPr>
            <a:spLocks noGrp="1"/>
          </p:cNvSpPr>
          <p:nvPr>
            <p:ph type="title"/>
          </p:nvPr>
        </p:nvSpPr>
        <p:spPr>
          <a:xfrm>
            <a:off x="685800" y="806746"/>
            <a:ext cx="7543800" cy="914400"/>
          </a:xfrm>
        </p:spPr>
        <p:txBody>
          <a:bodyPr/>
          <a:lstStyle/>
          <a:p>
            <a:r>
              <a:rPr lang="en-US" dirty="0" smtClean="0"/>
              <a:t>What did Theologians say about Sabbath?</a:t>
            </a:r>
            <a:endParaRPr lang="en-US" dirty="0"/>
          </a:p>
        </p:txBody>
      </p:sp>
    </p:spTree>
    <p:extLst>
      <p:ext uri="{BB962C8B-B14F-4D97-AF65-F5344CB8AC3E}">
        <p14:creationId xmlns:p14="http://schemas.microsoft.com/office/powerpoint/2010/main" val="1188126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dissolve">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dissolve">
                                      <p:cBhvr>
                                        <p:cTn id="25" dur="500"/>
                                        <p:tgtEl>
                                          <p:spTgt spid="2">
                                            <p:txEl>
                                              <p:pRg st="3" end="3"/>
                                            </p:txEl>
                                          </p:spTgt>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dissolve">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dissolve">
                                      <p:cBhvr>
                                        <p:cTn id="34" dur="500"/>
                                        <p:tgtEl>
                                          <p:spTgt spid="2">
                                            <p:txEl>
                                              <p:pRg st="6" end="6"/>
                                            </p:txEl>
                                          </p:spTgt>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dissolve">
                                      <p:cBhvr>
                                        <p:cTn id="3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79630"/>
            <a:ext cx="6096000" cy="3657599"/>
          </a:xfrm>
        </p:spPr>
        <p:txBody>
          <a:bodyPr/>
          <a:lstStyle/>
          <a:p>
            <a:pPr marL="475488" indent="-457200">
              <a:buFont typeface="+mj-lt"/>
              <a:buAutoNum type="arabicPeriod"/>
            </a:pPr>
            <a:r>
              <a:rPr lang="en-US" dirty="0" smtClean="0"/>
              <a:t>Heidelberg Catechism, Question 103</a:t>
            </a:r>
          </a:p>
          <a:p>
            <a:pPr marL="475488" indent="-457200">
              <a:buFont typeface="+mj-lt"/>
              <a:buAutoNum type="arabicPeriod"/>
            </a:pPr>
            <a:r>
              <a:rPr lang="en-US" dirty="0" smtClean="0"/>
              <a:t>Westminster Confession, Chapter XXI part VIII</a:t>
            </a:r>
          </a:p>
          <a:p>
            <a:pPr marL="475488" indent="-457200">
              <a:buFont typeface="+mj-lt"/>
              <a:buAutoNum type="arabicPeriod"/>
            </a:pPr>
            <a:r>
              <a:rPr lang="en-US" dirty="0" smtClean="0"/>
              <a:t>Shorter Catechism, Questions 57-62</a:t>
            </a:r>
          </a:p>
          <a:p>
            <a:pPr marL="475488" indent="-457200">
              <a:buFont typeface="+mj-lt"/>
              <a:buAutoNum type="arabicPeriod"/>
            </a:pPr>
            <a:r>
              <a:rPr lang="en-US" dirty="0" smtClean="0"/>
              <a:t>Larger Catechism, Questions 115-121</a:t>
            </a:r>
          </a:p>
          <a:p>
            <a:pPr marL="475488" indent="-457200">
              <a:buFont typeface="+mj-lt"/>
              <a:buAutoNum type="arabicPeriod"/>
            </a:pPr>
            <a:r>
              <a:rPr lang="en-US" dirty="0" smtClean="0"/>
              <a:t>Second Helvetic Confession, Chapter XXIV</a:t>
            </a:r>
          </a:p>
        </p:txBody>
      </p:sp>
      <p:sp>
        <p:nvSpPr>
          <p:cNvPr id="3" name="Title 2"/>
          <p:cNvSpPr>
            <a:spLocks noGrp="1"/>
          </p:cNvSpPr>
          <p:nvPr>
            <p:ph type="title"/>
          </p:nvPr>
        </p:nvSpPr>
        <p:spPr>
          <a:xfrm>
            <a:off x="685800" y="1006041"/>
            <a:ext cx="7543800" cy="914400"/>
          </a:xfrm>
        </p:spPr>
        <p:txBody>
          <a:bodyPr/>
          <a:lstStyle/>
          <a:p>
            <a:r>
              <a:rPr lang="en-US" dirty="0" smtClean="0"/>
              <a:t>What do the Confessions say about the Sabbath?</a:t>
            </a:r>
            <a:endParaRPr lang="en-US" dirty="0"/>
          </a:p>
        </p:txBody>
      </p:sp>
    </p:spTree>
    <p:extLst>
      <p:ext uri="{BB962C8B-B14F-4D97-AF65-F5344CB8AC3E}">
        <p14:creationId xmlns:p14="http://schemas.microsoft.com/office/powerpoint/2010/main" val="1152496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ssolv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dissolve">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8602" y="556222"/>
            <a:ext cx="6096000" cy="3657599"/>
          </a:xfrm>
        </p:spPr>
        <p:txBody>
          <a:bodyPr/>
          <a:lstStyle/>
          <a:p>
            <a:pPr marL="18288" indent="0">
              <a:buNone/>
            </a:pPr>
            <a:r>
              <a:rPr lang="en-US" sz="3200" dirty="0"/>
              <a:t>In </a:t>
            </a:r>
            <a:r>
              <a:rPr lang="en-US" sz="3200" dirty="0" smtClean="0"/>
              <a:t>your small groups, </a:t>
            </a:r>
            <a:r>
              <a:rPr lang="en-US" sz="3200" dirty="0"/>
              <a:t>take a few minutes to discuss what Sabbath </a:t>
            </a:r>
            <a:r>
              <a:rPr lang="en-US" sz="3200" dirty="0" smtClean="0"/>
              <a:t>means to you now…</a:t>
            </a:r>
            <a:endParaRPr lang="en-US" sz="3200" dirty="0"/>
          </a:p>
          <a:p>
            <a:pPr marL="18288" indent="0">
              <a:buNone/>
            </a:pPr>
            <a:endParaRPr lang="en-US" dirty="0"/>
          </a:p>
        </p:txBody>
      </p:sp>
      <p:sp>
        <p:nvSpPr>
          <p:cNvPr id="3" name="Title 2"/>
          <p:cNvSpPr>
            <a:spLocks noGrp="1"/>
          </p:cNvSpPr>
          <p:nvPr>
            <p:ph type="title"/>
          </p:nvPr>
        </p:nvSpPr>
        <p:spPr>
          <a:xfrm>
            <a:off x="686529" y="4928632"/>
            <a:ext cx="7543800" cy="914400"/>
          </a:xfrm>
        </p:spPr>
        <p:txBody>
          <a:bodyPr/>
          <a:lstStyle/>
          <a:p>
            <a:r>
              <a:rPr lang="en-US" dirty="0" smtClean="0"/>
              <a:t>What Does Sabbath Mean to you Today?</a:t>
            </a:r>
            <a:endParaRPr lang="en-US" dirty="0"/>
          </a:p>
        </p:txBody>
      </p:sp>
    </p:spTree>
    <p:extLst>
      <p:ext uri="{BB962C8B-B14F-4D97-AF65-F5344CB8AC3E}">
        <p14:creationId xmlns:p14="http://schemas.microsoft.com/office/powerpoint/2010/main" val="2955665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9345"/>
            <a:ext cx="6096000" cy="3657599"/>
          </a:xfrm>
        </p:spPr>
        <p:txBody>
          <a:bodyPr>
            <a:normAutofit/>
          </a:bodyPr>
          <a:lstStyle/>
          <a:p>
            <a:pPr marL="475488" indent="-457200">
              <a:buFont typeface="+mj-lt"/>
              <a:buAutoNum type="arabicPeriod"/>
            </a:pPr>
            <a:r>
              <a:rPr lang="en-US" sz="3600" dirty="0" smtClean="0"/>
              <a:t>Sabbath is Resistance</a:t>
            </a:r>
          </a:p>
          <a:p>
            <a:pPr marL="475488" indent="-457200">
              <a:lnSpc>
                <a:spcPct val="200000"/>
              </a:lnSpc>
              <a:buFont typeface="+mj-lt"/>
              <a:buAutoNum type="arabicPeriod"/>
            </a:pPr>
            <a:r>
              <a:rPr lang="en-US" sz="3600" dirty="0" smtClean="0"/>
              <a:t>Sabbath is Alternative</a:t>
            </a:r>
            <a:endParaRPr lang="en-US" sz="3600" dirty="0"/>
          </a:p>
        </p:txBody>
      </p:sp>
      <p:sp>
        <p:nvSpPr>
          <p:cNvPr id="3" name="Title 2"/>
          <p:cNvSpPr>
            <a:spLocks noGrp="1"/>
          </p:cNvSpPr>
          <p:nvPr>
            <p:ph type="title"/>
          </p:nvPr>
        </p:nvSpPr>
        <p:spPr>
          <a:xfrm>
            <a:off x="685800" y="795043"/>
            <a:ext cx="7543800" cy="914400"/>
          </a:xfrm>
        </p:spPr>
        <p:txBody>
          <a:bodyPr/>
          <a:lstStyle/>
          <a:p>
            <a:r>
              <a:rPr lang="en-US" dirty="0" smtClean="0"/>
              <a:t>Sabbath according to Walter </a:t>
            </a:r>
            <a:r>
              <a:rPr lang="en-US" dirty="0" err="1" smtClean="0"/>
              <a:t>Brueggemann</a:t>
            </a:r>
            <a:endParaRPr lang="en-US" dirty="0"/>
          </a:p>
        </p:txBody>
      </p:sp>
    </p:spTree>
    <p:extLst>
      <p:ext uri="{BB962C8B-B14F-4D97-AF65-F5344CB8AC3E}">
        <p14:creationId xmlns:p14="http://schemas.microsoft.com/office/powerpoint/2010/main" val="2108299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142</TotalTime>
  <Words>1602</Words>
  <Application>Microsoft Macintosh PowerPoint</Application>
  <PresentationFormat>On-screen Show (4:3)</PresentationFormat>
  <Paragraphs>109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Elemental</vt:lpstr>
      <vt:lpstr>Sabbath</vt:lpstr>
      <vt:lpstr>What is Sabbath?</vt:lpstr>
      <vt:lpstr>What has Sabbath meant in your Life?</vt:lpstr>
      <vt:lpstr>How I thought of Sabbath growing up…</vt:lpstr>
      <vt:lpstr>PowerPoint Presentation</vt:lpstr>
      <vt:lpstr>What did Theologians say about Sabbath?</vt:lpstr>
      <vt:lpstr>What do the Confessions say about the Sabbath?</vt:lpstr>
      <vt:lpstr>What Does Sabbath Mean to you Today?</vt:lpstr>
      <vt:lpstr>Sabbath according to Walter Brueggemann</vt:lpstr>
      <vt:lpstr>So What might Sabbath look like for you in the Future…</vt:lpstr>
      <vt:lpstr>Questions/Comments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Sabbath</dc:title>
  <dc:creator>Mark S. Hiatt</dc:creator>
  <cp:lastModifiedBy>Mark S. Hiatt</cp:lastModifiedBy>
  <cp:revision>11</cp:revision>
  <dcterms:created xsi:type="dcterms:W3CDTF">2018-05-20T02:29:56Z</dcterms:created>
  <dcterms:modified xsi:type="dcterms:W3CDTF">2018-05-20T04:52:46Z</dcterms:modified>
</cp:coreProperties>
</file>